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7"/>
  </p:notesMasterIdLst>
  <p:sldIdLst>
    <p:sldId id="256" r:id="rId2"/>
    <p:sldId id="516" r:id="rId3"/>
    <p:sldId id="557" r:id="rId4"/>
    <p:sldId id="558" r:id="rId5"/>
    <p:sldId id="576" r:id="rId6"/>
    <p:sldId id="577" r:id="rId7"/>
    <p:sldId id="578" r:id="rId8"/>
    <p:sldId id="569" r:id="rId9"/>
    <p:sldId id="570" r:id="rId10"/>
    <p:sldId id="571" r:id="rId11"/>
    <p:sldId id="572" r:id="rId12"/>
    <p:sldId id="573" r:id="rId13"/>
    <p:sldId id="574" r:id="rId14"/>
    <p:sldId id="575" r:id="rId15"/>
    <p:sldId id="560" r:id="rId16"/>
    <p:sldId id="561" r:id="rId17"/>
    <p:sldId id="562" r:id="rId18"/>
    <p:sldId id="563" r:id="rId19"/>
    <p:sldId id="564" r:id="rId20"/>
    <p:sldId id="465" r:id="rId21"/>
    <p:sldId id="585" r:id="rId22"/>
    <p:sldId id="467" r:id="rId23"/>
    <p:sldId id="466" r:id="rId24"/>
    <p:sldId id="542" r:id="rId25"/>
    <p:sldId id="534" r:id="rId26"/>
    <p:sldId id="536" r:id="rId27"/>
    <p:sldId id="535" r:id="rId28"/>
    <p:sldId id="537" r:id="rId29"/>
    <p:sldId id="586" r:id="rId30"/>
    <p:sldId id="468" r:id="rId31"/>
    <p:sldId id="469" r:id="rId32"/>
    <p:sldId id="543" r:id="rId33"/>
    <p:sldId id="582" r:id="rId34"/>
    <p:sldId id="392" r:id="rId35"/>
    <p:sldId id="393" r:id="rId36"/>
    <p:sldId id="394" r:id="rId37"/>
    <p:sldId id="395" r:id="rId38"/>
    <p:sldId id="396" r:id="rId39"/>
    <p:sldId id="398" r:id="rId40"/>
    <p:sldId id="579" r:id="rId41"/>
    <p:sldId id="399" r:id="rId42"/>
    <p:sldId id="583" r:id="rId43"/>
    <p:sldId id="581" r:id="rId44"/>
    <p:sldId id="584" r:id="rId45"/>
    <p:sldId id="549" r:id="rId46"/>
    <p:sldId id="411" r:id="rId47"/>
    <p:sldId id="412" r:id="rId48"/>
    <p:sldId id="413" r:id="rId49"/>
    <p:sldId id="414" r:id="rId50"/>
    <p:sldId id="415" r:id="rId51"/>
    <p:sldId id="418" r:id="rId52"/>
    <p:sldId id="419" r:id="rId53"/>
    <p:sldId id="420" r:id="rId54"/>
    <p:sldId id="422" r:id="rId55"/>
    <p:sldId id="397" r:id="rId56"/>
    <p:sldId id="423" r:id="rId57"/>
    <p:sldId id="424" r:id="rId58"/>
    <p:sldId id="425" r:id="rId59"/>
    <p:sldId id="426" r:id="rId60"/>
    <p:sldId id="427" r:id="rId61"/>
    <p:sldId id="429" r:id="rId62"/>
    <p:sldId id="430" r:id="rId63"/>
    <p:sldId id="431" r:id="rId64"/>
    <p:sldId id="432" r:id="rId65"/>
    <p:sldId id="433" r:id="rId66"/>
    <p:sldId id="434" r:id="rId67"/>
    <p:sldId id="435" r:id="rId68"/>
    <p:sldId id="436" r:id="rId69"/>
    <p:sldId id="437" r:id="rId70"/>
    <p:sldId id="438" r:id="rId71"/>
    <p:sldId id="440" r:id="rId72"/>
    <p:sldId id="580" r:id="rId73"/>
    <p:sldId id="441" r:id="rId74"/>
    <p:sldId id="526" r:id="rId75"/>
    <p:sldId id="442" r:id="rId76"/>
    <p:sldId id="443" r:id="rId77"/>
    <p:sldId id="444" r:id="rId78"/>
    <p:sldId id="445" r:id="rId79"/>
    <p:sldId id="446" r:id="rId80"/>
    <p:sldId id="448" r:id="rId81"/>
    <p:sldId id="447" r:id="rId82"/>
    <p:sldId id="452" r:id="rId83"/>
    <p:sldId id="450" r:id="rId84"/>
    <p:sldId id="460" r:id="rId85"/>
    <p:sldId id="368"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A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330"/>
    <p:restoredTop sz="69450"/>
  </p:normalViewPr>
  <p:slideViewPr>
    <p:cSldViewPr snapToGrid="0" snapToObjects="1">
      <p:cViewPr varScale="1">
        <p:scale>
          <a:sx n="54" d="100"/>
          <a:sy n="54" d="100"/>
        </p:scale>
        <p:origin x="-880" y="-11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viewProps" Target="viewProps.xml"/><Relationship Id="rId91" Type="http://schemas.openxmlformats.org/officeDocument/2006/relationships/theme" Target="theme/theme1.xml"/><Relationship Id="rId9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notesMaster" Target="notesMasters/notesMaster1.xml"/><Relationship Id="rId88" Type="http://schemas.openxmlformats.org/officeDocument/2006/relationships/printerSettings" Target="printerSettings/printerSettings1.bin"/><Relationship Id="rId8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0087EC-265B-8D46-818C-A1082CD29E44}" type="datetimeFigureOut">
              <a:rPr lang="en-US" smtClean="0"/>
              <a:t>27/07/18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2DE0D-0BEE-B34E-8B4E-B2A25B0B0AFA}" type="slidenum">
              <a:rPr lang="en-US" smtClean="0"/>
              <a:t>‹#›</a:t>
            </a:fld>
            <a:endParaRPr lang="en-US"/>
          </a:p>
        </p:txBody>
      </p:sp>
    </p:spTree>
    <p:extLst>
      <p:ext uri="{BB962C8B-B14F-4D97-AF65-F5344CB8AC3E}">
        <p14:creationId xmlns:p14="http://schemas.microsoft.com/office/powerpoint/2010/main" val="1893620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46">
              <a:defRPr sz="1200">
                <a:solidFill>
                  <a:schemeClr val="tx1"/>
                </a:solidFill>
                <a:latin typeface="Calibri" charset="0"/>
                <a:ea typeface="ＭＳ Ｐゴシック" charset="0"/>
                <a:cs typeface="ＭＳ Ｐゴシック" charset="0"/>
              </a:defRPr>
            </a:lvl1pPr>
            <a:lvl2pPr marL="727868" indent="-279949" defTabSz="912946">
              <a:defRPr sz="1200">
                <a:solidFill>
                  <a:schemeClr val="tx1"/>
                </a:solidFill>
                <a:latin typeface="Calibri" charset="0"/>
                <a:ea typeface="ＭＳ Ｐゴシック" charset="0"/>
              </a:defRPr>
            </a:lvl2pPr>
            <a:lvl3pPr marL="1119797" indent="-223959" defTabSz="912946">
              <a:defRPr sz="1200">
                <a:solidFill>
                  <a:schemeClr val="tx1"/>
                </a:solidFill>
                <a:latin typeface="Calibri" charset="0"/>
                <a:ea typeface="ＭＳ Ｐゴシック" charset="0"/>
              </a:defRPr>
            </a:lvl3pPr>
            <a:lvl4pPr marL="1567716" indent="-223959" defTabSz="912946">
              <a:defRPr sz="1200">
                <a:solidFill>
                  <a:schemeClr val="tx1"/>
                </a:solidFill>
                <a:latin typeface="Calibri" charset="0"/>
                <a:ea typeface="ＭＳ Ｐゴシック" charset="0"/>
              </a:defRPr>
            </a:lvl4pPr>
            <a:lvl5pPr marL="2015635" indent="-223959" defTabSz="912946">
              <a:defRPr sz="1200">
                <a:solidFill>
                  <a:schemeClr val="tx1"/>
                </a:solidFill>
                <a:latin typeface="Calibri" charset="0"/>
                <a:ea typeface="ＭＳ Ｐゴシック" charset="0"/>
              </a:defRPr>
            </a:lvl5pPr>
            <a:lvl6pPr marL="2463554" indent="-223959" defTabSz="912946" eaLnBrk="0" fontAlgn="base" hangingPunct="0">
              <a:spcBef>
                <a:spcPct val="30000"/>
              </a:spcBef>
              <a:spcAft>
                <a:spcPct val="0"/>
              </a:spcAft>
              <a:defRPr sz="1200">
                <a:solidFill>
                  <a:schemeClr val="tx1"/>
                </a:solidFill>
                <a:latin typeface="Calibri" charset="0"/>
                <a:ea typeface="ＭＳ Ｐゴシック" charset="0"/>
              </a:defRPr>
            </a:lvl6pPr>
            <a:lvl7pPr marL="2911472" indent="-223959" defTabSz="912946" eaLnBrk="0" fontAlgn="base" hangingPunct="0">
              <a:spcBef>
                <a:spcPct val="30000"/>
              </a:spcBef>
              <a:spcAft>
                <a:spcPct val="0"/>
              </a:spcAft>
              <a:defRPr sz="1200">
                <a:solidFill>
                  <a:schemeClr val="tx1"/>
                </a:solidFill>
                <a:latin typeface="Calibri" charset="0"/>
                <a:ea typeface="ＭＳ Ｐゴシック" charset="0"/>
              </a:defRPr>
            </a:lvl7pPr>
            <a:lvl8pPr marL="3359391" indent="-223959" defTabSz="912946" eaLnBrk="0" fontAlgn="base" hangingPunct="0">
              <a:spcBef>
                <a:spcPct val="30000"/>
              </a:spcBef>
              <a:spcAft>
                <a:spcPct val="0"/>
              </a:spcAft>
              <a:defRPr sz="1200">
                <a:solidFill>
                  <a:schemeClr val="tx1"/>
                </a:solidFill>
                <a:latin typeface="Calibri" charset="0"/>
                <a:ea typeface="ＭＳ Ｐゴシック" charset="0"/>
              </a:defRPr>
            </a:lvl8pPr>
            <a:lvl9pPr marL="3807310" indent="-223959" defTabSz="912946" eaLnBrk="0" fontAlgn="base" hangingPunct="0">
              <a:spcBef>
                <a:spcPct val="30000"/>
              </a:spcBef>
              <a:spcAft>
                <a:spcPct val="0"/>
              </a:spcAft>
              <a:defRPr sz="1200">
                <a:solidFill>
                  <a:schemeClr val="tx1"/>
                </a:solidFill>
                <a:latin typeface="Calibri" charset="0"/>
                <a:ea typeface="ＭＳ Ｐゴシック" charset="0"/>
              </a:defRPr>
            </a:lvl9pPr>
          </a:lstStyle>
          <a:p>
            <a:pPr eaLnBrk="0" hangingPunct="0"/>
            <a:fld id="{E758EA5F-8FE3-C644-A870-790B53E3DF3E}" type="slidenum">
              <a:rPr lang="en-US">
                <a:latin typeface="Times New Roman" charset="0"/>
                <a:cs typeface="Arial" charset="0"/>
              </a:rPr>
              <a:pPr eaLnBrk="0" hangingPunct="0"/>
              <a:t>2</a:t>
            </a:fld>
            <a:endParaRPr lang="en-US">
              <a:latin typeface="Times New Roman" charset="0"/>
              <a:cs typeface="Arial" charset="0"/>
            </a:endParaRPr>
          </a:p>
        </p:txBody>
      </p:sp>
      <p:sp>
        <p:nvSpPr>
          <p:cNvPr id="138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8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extLst>
      <p:ext uri="{BB962C8B-B14F-4D97-AF65-F5344CB8AC3E}">
        <p14:creationId xmlns:p14="http://schemas.microsoft.com/office/powerpoint/2010/main" val="584126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about safety </a:t>
            </a:r>
            <a:r>
              <a:rPr lang="en-US" sz="1200" kern="1200" dirty="0" err="1" smtClean="0">
                <a:solidFill>
                  <a:schemeClr val="tx1"/>
                </a:solidFill>
                <a:latin typeface="+mn-lt"/>
                <a:ea typeface="+mn-ea"/>
                <a:cs typeface="+mn-cs"/>
              </a:rPr>
              <a:t>behaviours</a:t>
            </a:r>
            <a:r>
              <a:rPr lang="en-US" sz="1200" kern="1200" dirty="0" smtClean="0">
                <a:solidFill>
                  <a:schemeClr val="tx1"/>
                </a:solidFill>
                <a:latin typeface="+mn-lt"/>
                <a:ea typeface="+mn-ea"/>
                <a:cs typeface="+mn-cs"/>
              </a:rPr>
              <a:t> that maintain anxious thinking.</a:t>
            </a:r>
            <a:endParaRPr lang="en-US" dirty="0"/>
          </a:p>
        </p:txBody>
      </p:sp>
      <p:sp>
        <p:nvSpPr>
          <p:cNvPr id="4" name="Slide Number Placeholder 3"/>
          <p:cNvSpPr>
            <a:spLocks noGrp="1"/>
          </p:cNvSpPr>
          <p:nvPr>
            <p:ph type="sldNum" sz="quarter" idx="10"/>
          </p:nvPr>
        </p:nvSpPr>
        <p:spPr/>
        <p:txBody>
          <a:bodyPr/>
          <a:lstStyle/>
          <a:p>
            <a:fld id="{9888D0A7-A28C-1F46-AAB7-C18A8F7280F6}" type="slidenum">
              <a:rPr lang="en-US" smtClean="0"/>
              <a:t>13</a:t>
            </a:fld>
            <a:endParaRPr lang="en-US"/>
          </a:p>
        </p:txBody>
      </p:sp>
    </p:spTree>
    <p:extLst>
      <p:ext uri="{BB962C8B-B14F-4D97-AF65-F5344CB8AC3E}">
        <p14:creationId xmlns:p14="http://schemas.microsoft.com/office/powerpoint/2010/main" val="130440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Touch object</a:t>
            </a:r>
            <a:r>
              <a:rPr lang="en-US" baseline="0" dirty="0" smtClean="0"/>
              <a:t> and make many expressions like it is hot, cold, fuzzy, sharp </a:t>
            </a:r>
            <a:r>
              <a:rPr lang="en-US" baseline="0" dirty="0" err="1" smtClean="0"/>
              <a:t>etc</a:t>
            </a:r>
            <a:endParaRPr lang="en-US" dirty="0"/>
          </a:p>
        </p:txBody>
      </p:sp>
      <p:sp>
        <p:nvSpPr>
          <p:cNvPr id="4" name="Slide Number Placeholder 3"/>
          <p:cNvSpPr>
            <a:spLocks noGrp="1"/>
          </p:cNvSpPr>
          <p:nvPr>
            <p:ph type="sldNum" sz="quarter" idx="10"/>
          </p:nvPr>
        </p:nvSpPr>
        <p:spPr/>
        <p:txBody>
          <a:bodyPr/>
          <a:lstStyle/>
          <a:p>
            <a:fld id="{B692DE0D-0BEE-B34E-8B4E-B2A25B0B0AFA}" type="slidenum">
              <a:rPr lang="en-US" smtClean="0"/>
              <a:t>14</a:t>
            </a:fld>
            <a:endParaRPr lang="en-US"/>
          </a:p>
        </p:txBody>
      </p:sp>
    </p:spTree>
    <p:extLst>
      <p:ext uri="{BB962C8B-B14F-4D97-AF65-F5344CB8AC3E}">
        <p14:creationId xmlns:p14="http://schemas.microsoft.com/office/powerpoint/2010/main" val="819167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technically even an animal could be trained to produce a response to their own responding. And if it was a parrot it might even be something like ‘I just clapped’. The </a:t>
            </a:r>
            <a:r>
              <a:rPr lang="en-US" sz="1200" kern="1200" dirty="0" err="1" smtClean="0">
                <a:solidFill>
                  <a:schemeClr val="tx1"/>
                </a:solidFill>
                <a:latin typeface="+mn-lt"/>
                <a:ea typeface="+mn-ea"/>
                <a:cs typeface="+mn-cs"/>
              </a:rPr>
              <a:t>parot</a:t>
            </a:r>
            <a:r>
              <a:rPr lang="en-US" sz="1200" kern="1200" dirty="0" smtClean="0">
                <a:solidFill>
                  <a:schemeClr val="tx1"/>
                </a:solidFill>
                <a:latin typeface="+mn-lt"/>
                <a:ea typeface="+mn-ea"/>
                <a:cs typeface="+mn-cs"/>
              </a:rPr>
              <a:t> could not understand that though or do anything with it because they are not responding verbally to it.</a:t>
            </a:r>
          </a:p>
          <a:p>
            <a:r>
              <a:rPr lang="sk-SK" sz="1200" kern="1200" dirty="0" smtClean="0">
                <a:solidFill>
                  <a:schemeClr val="tx1"/>
                </a:solidFill>
                <a:latin typeface="+mn-lt"/>
                <a:ea typeface="+mn-ea"/>
                <a:cs typeface="+mn-cs"/>
              </a:rPr>
              <a:t> </a:t>
            </a:r>
          </a:p>
          <a:p>
            <a:r>
              <a:rPr lang="sk-SK" sz="1200" kern="1200" dirty="0" err="1" smtClean="0">
                <a:solidFill>
                  <a:schemeClr val="tx1"/>
                </a:solidFill>
                <a:latin typeface="+mn-lt"/>
                <a:ea typeface="+mn-ea"/>
                <a:cs typeface="+mn-cs"/>
              </a:rPr>
              <a:t>It’s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relational</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framing</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verbally</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responding</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about</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one’s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own</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responding</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that</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is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the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issue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You</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can</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talk</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about</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the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fact</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that</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you</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clapped</a:t>
            </a:r>
            <a:r>
              <a:rPr lang="sk-SK" sz="1200" kern="1200" dirty="0" smtClean="0">
                <a:solidFill>
                  <a:schemeClr val="tx1"/>
                </a:solidFill>
                <a:latin typeface="+mn-lt"/>
                <a:ea typeface="+mn-ea"/>
                <a:cs typeface="+mn-cs"/>
              </a:rPr>
              <a:t> and </a:t>
            </a:r>
            <a:r>
              <a:rPr lang="sk-SK" sz="1200" kern="1200" dirty="0" err="1" smtClean="0">
                <a:solidFill>
                  <a:schemeClr val="tx1"/>
                </a:solidFill>
                <a:latin typeface="+mn-lt"/>
                <a:ea typeface="+mn-ea"/>
                <a:cs typeface="+mn-cs"/>
              </a:rPr>
              <a:t>that</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you</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did</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this</a:t>
            </a:r>
            <a:r>
              <a:rPr lang="sk-SK" sz="1200" kern="1200" dirty="0" smtClean="0">
                <a:solidFill>
                  <a:schemeClr val="tx1"/>
                </a:solidFill>
                <a:latin typeface="+mn-lt"/>
                <a:ea typeface="+mn-ea"/>
                <a:cs typeface="+mn-cs"/>
              </a:rPr>
              <a:t> as a </a:t>
            </a:r>
            <a:r>
              <a:rPr lang="sk-SK" sz="1200" kern="1200" dirty="0" err="1" smtClean="0">
                <a:solidFill>
                  <a:schemeClr val="tx1"/>
                </a:solidFill>
                <a:latin typeface="+mn-lt"/>
                <a:ea typeface="+mn-ea"/>
                <a:cs typeface="+mn-cs"/>
              </a:rPr>
              <a:t>demonstration</a:t>
            </a:r>
            <a:r>
              <a:rPr lang="sk-SK" sz="1200" kern="1200" dirty="0" smtClean="0">
                <a:solidFill>
                  <a:schemeClr val="tx1"/>
                </a:solidFill>
                <a:latin typeface="+mn-lt"/>
                <a:ea typeface="+mn-ea"/>
                <a:cs typeface="+mn-cs"/>
              </a:rPr>
              <a:t> of </a:t>
            </a:r>
            <a:r>
              <a:rPr lang="sk-SK" sz="1200" kern="1200" dirty="0" err="1" smtClean="0">
                <a:solidFill>
                  <a:schemeClr val="tx1"/>
                </a:solidFill>
                <a:latin typeface="+mn-lt"/>
                <a:ea typeface="+mn-ea"/>
                <a:cs typeface="+mn-cs"/>
              </a:rPr>
              <a:t>your</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behavior</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etc</a:t>
            </a:r>
            <a:r>
              <a:rPr lang="sk-SK" sz="1200" kern="1200" dirty="0" smtClean="0">
                <a:solidFill>
                  <a:schemeClr val="tx1"/>
                </a:solidFill>
                <a:latin typeface="+mn-lt"/>
                <a:ea typeface="+mn-ea"/>
                <a:cs typeface="+mn-cs"/>
              </a:rPr>
              <a:t>. and </a:t>
            </a:r>
            <a:r>
              <a:rPr lang="sk-SK" sz="1200" kern="1200" dirty="0" err="1" smtClean="0">
                <a:solidFill>
                  <a:schemeClr val="tx1"/>
                </a:solidFill>
                <a:latin typeface="+mn-lt"/>
                <a:ea typeface="+mn-ea"/>
                <a:cs typeface="+mn-cs"/>
              </a:rPr>
              <a:t>that</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now</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you</a:t>
            </a:r>
            <a:r>
              <a:rPr lang="sk-SK" sz="1200" kern="1200" dirty="0" smtClean="0">
                <a:solidFill>
                  <a:schemeClr val="tx1"/>
                </a:solidFill>
                <a:latin typeface="+mn-lt"/>
                <a:ea typeface="+mn-ea"/>
                <a:cs typeface="+mn-cs"/>
              </a:rPr>
              <a:t> are </a:t>
            </a:r>
            <a:r>
              <a:rPr lang="sk-SK" sz="1200" kern="1200" dirty="0" err="1" smtClean="0">
                <a:solidFill>
                  <a:schemeClr val="tx1"/>
                </a:solidFill>
                <a:latin typeface="+mn-lt"/>
                <a:ea typeface="+mn-ea"/>
                <a:cs typeface="+mn-cs"/>
              </a:rPr>
              <a:t>talking</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about</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clapping</a:t>
            </a:r>
            <a:r>
              <a:rPr lang="sk-SK" sz="1200" kern="1200" dirty="0" smtClean="0">
                <a:solidFill>
                  <a:schemeClr val="tx1"/>
                </a:solidFill>
                <a:latin typeface="+mn-lt"/>
                <a:ea typeface="+mn-ea"/>
                <a:cs typeface="+mn-cs"/>
              </a:rPr>
              <a:t> and </a:t>
            </a:r>
            <a:r>
              <a:rPr lang="sk-SK" sz="1200" kern="1200" dirty="0" err="1" smtClean="0">
                <a:solidFill>
                  <a:schemeClr val="tx1"/>
                </a:solidFill>
                <a:latin typeface="+mn-lt"/>
                <a:ea typeface="+mn-ea"/>
                <a:cs typeface="+mn-cs"/>
              </a:rPr>
              <a:t>that</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this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is</a:t>
            </a:r>
            <a:r>
              <a:rPr lang="sk-SK" sz="1200" kern="1200" dirty="0" smtClean="0">
                <a:solidFill>
                  <a:schemeClr val="tx1"/>
                </a:solidFill>
                <a:latin typeface="+mn-lt"/>
                <a:ea typeface="+mn-ea"/>
                <a:cs typeface="+mn-cs"/>
              </a:rPr>
              <a:t> a report of </a:t>
            </a:r>
            <a:r>
              <a:rPr lang="sk-SK" sz="1200" kern="1200" dirty="0" err="1" smtClean="0">
                <a:solidFill>
                  <a:schemeClr val="tx1"/>
                </a:solidFill>
                <a:latin typeface="+mn-lt"/>
                <a:ea typeface="+mn-ea"/>
                <a:cs typeface="+mn-cs"/>
              </a:rPr>
              <a:t>your</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own</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behavior</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etc</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This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kind</a:t>
            </a:r>
            <a:r>
              <a:rPr lang="sk-SK" sz="1200" kern="1200" dirty="0" smtClean="0">
                <a:solidFill>
                  <a:schemeClr val="tx1"/>
                </a:solidFill>
                <a:latin typeface="+mn-lt"/>
                <a:ea typeface="+mn-ea"/>
                <a:cs typeface="+mn-cs"/>
              </a:rPr>
              <a:t> of </a:t>
            </a:r>
            <a:r>
              <a:rPr lang="sk-SK" sz="1200" kern="1200" dirty="0" err="1" smtClean="0">
                <a:solidFill>
                  <a:schemeClr val="tx1"/>
                </a:solidFill>
                <a:latin typeface="+mn-lt"/>
                <a:ea typeface="+mn-ea"/>
                <a:cs typeface="+mn-cs"/>
              </a:rPr>
              <a:t>complex</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responding</a:t>
            </a:r>
            <a:r>
              <a:rPr lang="sk-SK" sz="1200" kern="1200" dirty="0" smtClean="0">
                <a:solidFill>
                  <a:schemeClr val="tx1"/>
                </a:solidFill>
                <a:latin typeface="+mn-lt"/>
                <a:ea typeface="+mn-ea"/>
                <a:cs typeface="+mn-cs"/>
              </a:rPr>
              <a:t> to </a:t>
            </a:r>
            <a:r>
              <a:rPr lang="sk-SK" sz="1200" kern="1200" dirty="0" err="1" smtClean="0">
                <a:solidFill>
                  <a:schemeClr val="tx1"/>
                </a:solidFill>
                <a:latin typeface="+mn-lt"/>
                <a:ea typeface="+mn-ea"/>
                <a:cs typeface="+mn-cs"/>
              </a:rPr>
              <a:t>one’s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own</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behavior</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is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made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possible</a:t>
            </a:r>
            <a:r>
              <a:rPr lang="sk-SK" sz="1200" kern="1200" dirty="0" smtClean="0">
                <a:solidFill>
                  <a:schemeClr val="tx1"/>
                </a:solidFill>
                <a:latin typeface="+mn-lt"/>
                <a:ea typeface="+mn-ea"/>
                <a:cs typeface="+mn-cs"/>
              </a:rPr>
              <a:t> by </a:t>
            </a:r>
            <a:r>
              <a:rPr lang="sk-SK" sz="1200" kern="1200" dirty="0" err="1" smtClean="0">
                <a:solidFill>
                  <a:schemeClr val="tx1"/>
                </a:solidFill>
                <a:latin typeface="+mn-lt"/>
                <a:ea typeface="+mn-ea"/>
                <a:cs typeface="+mn-cs"/>
              </a:rPr>
              <a:t>relational</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framing</a:t>
            </a:r>
            <a:r>
              <a:rPr lang="sk-SK" sz="1200" kern="1200" smtClean="0">
                <a:solidFill>
                  <a:schemeClr val="tx1"/>
                </a:solidFill>
                <a:latin typeface="+mn-lt"/>
                <a:ea typeface="+mn-ea"/>
                <a:cs typeface="+mn-cs"/>
              </a:rPr>
              <a:t>.</a:t>
            </a:r>
            <a:endParaRPr lang="en-US"/>
          </a:p>
        </p:txBody>
      </p:sp>
      <p:sp>
        <p:nvSpPr>
          <p:cNvPr id="4" name="Slide Number Placeholder 3"/>
          <p:cNvSpPr>
            <a:spLocks noGrp="1"/>
          </p:cNvSpPr>
          <p:nvPr>
            <p:ph type="sldNum" sz="quarter" idx="10"/>
          </p:nvPr>
        </p:nvSpPr>
        <p:spPr/>
        <p:txBody>
          <a:bodyPr/>
          <a:lstStyle/>
          <a:p>
            <a:fld id="{08D26098-D666-A14C-95C8-8AD52E6AD439}" type="slidenum">
              <a:rPr lang="en-US" smtClean="0"/>
              <a:t>15</a:t>
            </a:fld>
            <a:endParaRPr lang="en-US"/>
          </a:p>
        </p:txBody>
      </p:sp>
    </p:spTree>
    <p:extLst>
      <p:ext uri="{BB962C8B-B14F-4D97-AF65-F5344CB8AC3E}">
        <p14:creationId xmlns:p14="http://schemas.microsoft.com/office/powerpoint/2010/main" val="550873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SAY: Nevertheless, even without invoking that process, even if we just stand back and consider Skinner’s suggestion by itself, in isolation, there is still something profoundly insightful and parsimonious about this concept that is typical of the </a:t>
            </a:r>
            <a:r>
              <a:rPr lang="en-GB" b="1" dirty="0" err="1" smtClean="0"/>
              <a:t>behavioral</a:t>
            </a:r>
            <a:r>
              <a:rPr lang="en-GB" b="1" dirty="0" smtClean="0"/>
              <a:t> approach</a:t>
            </a:r>
            <a:r>
              <a:rPr lang="en-GB" dirty="0" smtClean="0"/>
              <a:t>.</a:t>
            </a:r>
          </a:p>
          <a:p>
            <a:endParaRPr lang="en-GB" dirty="0" smtClean="0"/>
          </a:p>
          <a:p>
            <a:r>
              <a:rPr lang="en-GB" dirty="0" smtClean="0"/>
              <a:t>In arranging conditions under which a person describes the public or private world in which he lives, a community generates that very special form of </a:t>
            </a:r>
            <a:r>
              <a:rPr lang="en-GB" dirty="0" err="1" smtClean="0"/>
              <a:t>behavior</a:t>
            </a:r>
            <a:r>
              <a:rPr lang="en-GB" dirty="0" smtClean="0"/>
              <a:t> called knowing</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At a core level, self-awareness really is about responding in some way to one’s own </a:t>
            </a:r>
            <a:r>
              <a:rPr lang="en-GB" b="1" dirty="0" err="1" smtClean="0"/>
              <a:t>behavior</a:t>
            </a:r>
            <a:r>
              <a:rPr lang="en-GB" b="1" dirty="0" smtClean="0"/>
              <a:t>. </a:t>
            </a:r>
            <a:endParaRPr lang="en-US" b="1" dirty="0" smtClean="0"/>
          </a:p>
          <a:p>
            <a:endParaRPr lang="en-GB" dirty="0" smtClean="0"/>
          </a:p>
          <a:p>
            <a:r>
              <a:rPr lang="en-GB" dirty="0" smtClean="0"/>
              <a:t>Skinner quote from about behaviourism</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person who has been "made aware of himself" is in a better position to predict and control his own behavior’ (Skinner, 1974, p. 31) </a:t>
            </a:r>
          </a:p>
          <a:p>
            <a:endParaRPr lang="en-GB" dirty="0" smtClean="0"/>
          </a:p>
          <a:p>
            <a:endParaRPr lang="en-US" dirty="0"/>
          </a:p>
        </p:txBody>
      </p:sp>
      <p:sp>
        <p:nvSpPr>
          <p:cNvPr id="4" name="Slide Number Placeholder 3"/>
          <p:cNvSpPr>
            <a:spLocks noGrp="1"/>
          </p:cNvSpPr>
          <p:nvPr>
            <p:ph type="sldNum" sz="quarter" idx="10"/>
          </p:nvPr>
        </p:nvSpPr>
        <p:spPr/>
        <p:txBody>
          <a:bodyPr/>
          <a:lstStyle/>
          <a:p>
            <a:fld id="{08D26098-D666-A14C-95C8-8AD52E6AD439}" type="slidenum">
              <a:rPr lang="en-US" smtClean="0"/>
              <a:t>16</a:t>
            </a:fld>
            <a:endParaRPr lang="en-US"/>
          </a:p>
        </p:txBody>
      </p:sp>
    </p:spTree>
    <p:extLst>
      <p:ext uri="{BB962C8B-B14F-4D97-AF65-F5344CB8AC3E}">
        <p14:creationId xmlns:p14="http://schemas.microsoft.com/office/powerpoint/2010/main" val="152847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One important issue to note is that in contrast to mainstream traditional approaches</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Heretofore we have used the noun ‘self’ exclusively because this is the more traditional approach and it would have been confusing to do otherwise. </a:t>
            </a:r>
            <a:endParaRPr lang="en-US" dirty="0" smtClean="0"/>
          </a:p>
          <a:p>
            <a:endParaRPr lang="en-US" dirty="0"/>
          </a:p>
        </p:txBody>
      </p:sp>
      <p:sp>
        <p:nvSpPr>
          <p:cNvPr id="4" name="Slide Number Placeholder 3"/>
          <p:cNvSpPr>
            <a:spLocks noGrp="1"/>
          </p:cNvSpPr>
          <p:nvPr>
            <p:ph type="sldNum" sz="quarter" idx="10"/>
          </p:nvPr>
        </p:nvSpPr>
        <p:spPr/>
        <p:txBody>
          <a:bodyPr/>
          <a:lstStyle/>
          <a:p>
            <a:fld id="{CEFCB802-9753-5D45-A13D-3B3914997602}" type="slidenum">
              <a:rPr lang="en-US" smtClean="0"/>
              <a:t>17</a:t>
            </a:fld>
            <a:endParaRPr lang="en-US"/>
          </a:p>
        </p:txBody>
      </p:sp>
    </p:spTree>
    <p:extLst>
      <p:ext uri="{BB962C8B-B14F-4D97-AF65-F5344CB8AC3E}">
        <p14:creationId xmlns:p14="http://schemas.microsoft.com/office/powerpoint/2010/main" val="640823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answering a question about something I’ve just eaten; e.g.,</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This conception is a fundamentally important idea on which we can build.</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8D26098-D666-A14C-95C8-8AD52E6AD439}" type="slidenum">
              <a:rPr lang="en-US" smtClean="0"/>
              <a:t>18</a:t>
            </a:fld>
            <a:endParaRPr lang="en-US"/>
          </a:p>
        </p:txBody>
      </p:sp>
    </p:spTree>
    <p:extLst>
      <p:ext uri="{BB962C8B-B14F-4D97-AF65-F5344CB8AC3E}">
        <p14:creationId xmlns:p14="http://schemas.microsoft.com/office/powerpoint/2010/main" val="1797780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D26098-D666-A14C-95C8-8AD52E6AD439}" type="slidenum">
              <a:rPr lang="en-US" smtClean="0"/>
              <a:t>19</a:t>
            </a:fld>
            <a:endParaRPr lang="en-US"/>
          </a:p>
        </p:txBody>
      </p:sp>
    </p:spTree>
    <p:extLst>
      <p:ext uri="{BB962C8B-B14F-4D97-AF65-F5344CB8AC3E}">
        <p14:creationId xmlns:p14="http://schemas.microsoft.com/office/powerpoint/2010/main" val="424627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E" dirty="0" smtClean="0"/>
              <a:t>Context sensitivity is the degree to which we notice and respond to various elements of the context.</a:t>
            </a:r>
          </a:p>
          <a:p>
            <a:pPr marL="0" marR="0" indent="0" algn="l" defTabSz="457200" rtl="0" eaLnBrk="1" fontAlgn="auto" latinLnBrk="0" hangingPunct="1">
              <a:lnSpc>
                <a:spcPct val="100000"/>
              </a:lnSpc>
              <a:spcBef>
                <a:spcPts val="0"/>
              </a:spcBef>
              <a:spcAft>
                <a:spcPts val="0"/>
              </a:spcAft>
              <a:buClrTx/>
              <a:buSzTx/>
              <a:buFontTx/>
              <a:buNone/>
              <a:tabLst/>
              <a:defRPr/>
            </a:pPr>
            <a:endParaRPr lang="en-IE" dirty="0" smtClean="0"/>
          </a:p>
          <a:p>
            <a:r>
              <a:rPr lang="en-IE" dirty="0" smtClean="0"/>
              <a:t>Language impacts context sensitivity by multipying the potential functions of our experience</a:t>
            </a:r>
          </a:p>
          <a:p>
            <a:endParaRPr lang="en-IE" dirty="0" smtClean="0"/>
          </a:p>
          <a:p>
            <a:r>
              <a:rPr lang="en-IE" dirty="0" smtClean="0"/>
              <a:t>Flexible context sensitivity is the capacity to notice various features of the context and to respond to what is most relevant. It’s an overarching goal of therapy.</a:t>
            </a:r>
          </a:p>
          <a:p>
            <a:r>
              <a:rPr lang="en-IE" dirty="0" smtClean="0"/>
              <a:t> </a:t>
            </a:r>
          </a:p>
          <a:p>
            <a:r>
              <a:rPr lang="en-IE" dirty="0" smtClean="0"/>
              <a:t>Flexible context sensitivity needs to be shaped in accordance with what we know about language and cognition from an RFT perspective.</a:t>
            </a:r>
          </a:p>
          <a:p>
            <a:r>
              <a:rPr lang="en-IE" dirty="0" smtClean="0"/>
              <a:t> </a:t>
            </a:r>
          </a:p>
          <a:p>
            <a:r>
              <a:rPr lang="en-IE" dirty="0" smtClean="0"/>
              <a:t> </a:t>
            </a:r>
          </a:p>
          <a:p>
            <a:endParaRPr lang="en-IE" dirty="0" smtClean="0"/>
          </a:p>
          <a:p>
            <a:r>
              <a:rPr lang="en-IE"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IE" dirty="0" smtClean="0"/>
          </a:p>
          <a:p>
            <a:endParaRPr lang="en-US" dirty="0"/>
          </a:p>
        </p:txBody>
      </p:sp>
      <p:sp>
        <p:nvSpPr>
          <p:cNvPr id="4" name="Slide Number Placeholder 3"/>
          <p:cNvSpPr>
            <a:spLocks noGrp="1"/>
          </p:cNvSpPr>
          <p:nvPr>
            <p:ph type="sldNum" sz="quarter" idx="10"/>
          </p:nvPr>
        </p:nvSpPr>
        <p:spPr/>
        <p:txBody>
          <a:bodyPr/>
          <a:lstStyle/>
          <a:p>
            <a:fld id="{0A63A25B-2285-C840-B039-F2EEB9C384F9}" type="slidenum">
              <a:rPr lang="en-US" smtClean="0"/>
              <a:t>22</a:t>
            </a:fld>
            <a:endParaRPr lang="en-US"/>
          </a:p>
        </p:txBody>
      </p:sp>
    </p:spTree>
    <p:extLst>
      <p:ext uri="{BB962C8B-B14F-4D97-AF65-F5344CB8AC3E}">
        <p14:creationId xmlns:p14="http://schemas.microsoft.com/office/powerpoint/2010/main" val="301820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E" dirty="0" smtClean="0"/>
              <a:t>Improve sensitivity to important parts of the context – building a jigsaw</a:t>
            </a:r>
          </a:p>
          <a:p>
            <a:endParaRPr lang="en-US" dirty="0"/>
          </a:p>
        </p:txBody>
      </p:sp>
      <p:sp>
        <p:nvSpPr>
          <p:cNvPr id="4" name="Slide Number Placeholder 3"/>
          <p:cNvSpPr>
            <a:spLocks noGrp="1"/>
          </p:cNvSpPr>
          <p:nvPr>
            <p:ph type="sldNum" sz="quarter" idx="10"/>
          </p:nvPr>
        </p:nvSpPr>
        <p:spPr/>
        <p:txBody>
          <a:bodyPr/>
          <a:lstStyle/>
          <a:p>
            <a:fld id="{0A63A25B-2285-C840-B039-F2EEB9C384F9}" type="slidenum">
              <a:rPr lang="en-US" smtClean="0"/>
              <a:t>23</a:t>
            </a:fld>
            <a:endParaRPr lang="en-US"/>
          </a:p>
        </p:txBody>
      </p:sp>
    </p:spTree>
    <p:extLst>
      <p:ext uri="{BB962C8B-B14F-4D97-AF65-F5344CB8AC3E}">
        <p14:creationId xmlns:p14="http://schemas.microsoft.com/office/powerpoint/2010/main" val="2068613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man who lost his</a:t>
            </a:r>
            <a:r>
              <a:rPr lang="en-US" baseline="0" dirty="0" smtClean="0"/>
              <a:t> wife two years ago who got rid of all photos in order to remove the memory on seeing a picture of her will get in touch with a lot of symbolic functions</a:t>
            </a:r>
            <a:endParaRPr lang="en-US" dirty="0"/>
          </a:p>
        </p:txBody>
      </p:sp>
      <p:sp>
        <p:nvSpPr>
          <p:cNvPr id="4" name="Slide Number Placeholder 3"/>
          <p:cNvSpPr>
            <a:spLocks noGrp="1"/>
          </p:cNvSpPr>
          <p:nvPr>
            <p:ph type="sldNum" sz="quarter" idx="10"/>
          </p:nvPr>
        </p:nvSpPr>
        <p:spPr/>
        <p:txBody>
          <a:bodyPr/>
          <a:lstStyle/>
          <a:p>
            <a:fld id="{082D0F75-65C6-F243-A704-D386A742A79A}" type="slidenum">
              <a:rPr lang="en-US" smtClean="0"/>
              <a:t>24</a:t>
            </a:fld>
            <a:endParaRPr lang="en-US"/>
          </a:p>
        </p:txBody>
      </p:sp>
    </p:spTree>
    <p:extLst>
      <p:ext uri="{BB962C8B-B14F-4D97-AF65-F5344CB8AC3E}">
        <p14:creationId xmlns:p14="http://schemas.microsoft.com/office/powerpoint/2010/main" val="1516409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For most of us, the sense of our self is as an integrated individual inhabiting a body. </a:t>
            </a:r>
          </a:p>
          <a:p>
            <a:pPr>
              <a:defRPr/>
            </a:pPr>
            <a:endParaRPr lang="en-US" dirty="0" smtClean="0"/>
          </a:p>
          <a:p>
            <a:pPr>
              <a:defRPr/>
            </a:pPr>
            <a:r>
              <a:rPr lang="en-US" dirty="0" smtClean="0"/>
              <a:t>Imagine I said to you point to where your core self is?</a:t>
            </a:r>
          </a:p>
          <a:p>
            <a:pPr>
              <a:defRPr/>
            </a:pPr>
            <a:endParaRPr lang="en-US" dirty="0" smtClean="0"/>
          </a:p>
          <a:p>
            <a:pPr>
              <a:defRPr/>
            </a:pPr>
            <a:r>
              <a:rPr lang="en-US" dirty="0" smtClean="0"/>
              <a:t>Ferrari et al demonstrated that…</a:t>
            </a:r>
          </a:p>
          <a:p>
            <a:pPr>
              <a:defRPr/>
            </a:pPr>
            <a:endParaRPr lang="en-US" dirty="0" smtClean="0"/>
          </a:p>
          <a:p>
            <a:pPr>
              <a:defRPr/>
            </a:pPr>
            <a:r>
              <a:rPr lang="en-US" dirty="0" smtClean="0"/>
              <a:t>DON’T USE</a:t>
            </a:r>
            <a:endParaRPr lang="en-GB" dirty="0" smtClean="0"/>
          </a:p>
          <a:p>
            <a:pPr>
              <a:defRPr/>
            </a:pPr>
            <a:endParaRPr lang="en-US" dirty="0" smtClean="0"/>
          </a:p>
          <a:p>
            <a:pPr>
              <a:defRPr/>
            </a:pPr>
            <a:r>
              <a:rPr lang="en-US" dirty="0" smtClean="0"/>
              <a:t>The self appears to be important and even clinically relevant, poets who eventually commit suicide use I-words more than non-suicidal poets. </a:t>
            </a:r>
          </a:p>
          <a:p>
            <a:pPr>
              <a:defRPr/>
            </a:pPr>
            <a:r>
              <a:rPr lang="en-US" dirty="0" smtClean="0"/>
              <a:t>Basically, we discovered that in any interaction, the person with the higher status uses I-words less (yes, less) than people who are low in status. </a:t>
            </a:r>
          </a:p>
          <a:p>
            <a:pPr>
              <a:defRPr/>
            </a:pPr>
            <a:endParaRPr lang="en-US" dirty="0" smtClean="0"/>
          </a:p>
        </p:txBody>
      </p:sp>
      <p:sp>
        <p:nvSpPr>
          <p:cNvPr id="4" name="Slide Number Placeholder 3"/>
          <p:cNvSpPr>
            <a:spLocks noGrp="1"/>
          </p:cNvSpPr>
          <p:nvPr>
            <p:ph type="sldNum" sz="quarter" idx="5"/>
          </p:nvPr>
        </p:nvSpPr>
        <p:spPr/>
        <p:txBody>
          <a:bodyPr/>
          <a:lstStyle/>
          <a:p>
            <a:pPr>
              <a:defRPr/>
            </a:pPr>
            <a:fld id="{E47B3C3C-2C72-2245-8558-340151BB40D8}" type="slidenum">
              <a:rPr lang="en-GB" smtClean="0"/>
              <a:pPr>
                <a:defRPr/>
              </a:pPr>
              <a:t>5</a:t>
            </a:fld>
            <a:endParaRPr lang="en-GB"/>
          </a:p>
        </p:txBody>
      </p:sp>
    </p:spTree>
    <p:extLst>
      <p:ext uri="{BB962C8B-B14F-4D97-AF65-F5344CB8AC3E}">
        <p14:creationId xmlns:p14="http://schemas.microsoft.com/office/powerpoint/2010/main" val="1188089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Fostering intimacy requires sharing of feelings, but the functions of such sharing are multiple. Sharing feelings with others can be appealing, for example, if it means developing a sense of deep connection, but it can trigger an aversive reaction and avoidance if it is linked to fear of rejection or experiences of being judged. </a:t>
            </a:r>
          </a:p>
          <a:p>
            <a:r>
              <a:rPr lang="en-US" dirty="0" smtClean="0"/>
              <a:t>If sharing feelings is mostly perceived as a risk of being rejected, and not enough as an opportunity to improve connectedness, then feelings are not likely to be shared with others. Ironically, however, if we focused crudely on trying to remove the fear of rejection or somehow talk a client out of it so as to increase intimacy we might be </a:t>
            </a:r>
            <a:r>
              <a:rPr lang="en-US" i="1" dirty="0" smtClean="0"/>
              <a:t>augmenting</a:t>
            </a:r>
            <a:r>
              <a:rPr lang="en-US" dirty="0" smtClean="0"/>
              <a:t> contact with the very functions that are preventing greater intimacy.</a:t>
            </a:r>
          </a:p>
          <a:p>
            <a:r>
              <a:rPr lang="en-US" dirty="0" smtClean="0"/>
              <a:t> The goal would probably be better served by focusing on the yearning for genuine connection. In an elegant version of this approach, it might even be possible to use functions that would motivate avoidance as </a:t>
            </a:r>
            <a:r>
              <a:rPr lang="en-US" i="1" dirty="0" smtClean="0"/>
              <a:t>cues</a:t>
            </a:r>
            <a:r>
              <a:rPr lang="en-US" dirty="0" smtClean="0"/>
              <a:t> to notice functions that would motivate approach.</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82D0F75-65C6-F243-A704-D386A742A79A}" type="slidenum">
              <a:rPr lang="en-US" smtClean="0"/>
              <a:t>25</a:t>
            </a:fld>
            <a:endParaRPr lang="en-US"/>
          </a:p>
        </p:txBody>
      </p:sp>
    </p:spTree>
    <p:extLst>
      <p:ext uri="{BB962C8B-B14F-4D97-AF65-F5344CB8AC3E}">
        <p14:creationId xmlns:p14="http://schemas.microsoft.com/office/powerpoint/2010/main" val="1082390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example, the therapist is taking the painful functions of rejection and judgment by a critical mother, and using its existing link to wanting to be known and seen without judgment (“I don't even think my mother knows me, who I am. So maybe there's some hurt there”) rolls it over into the possibility of greater self-acceptance so that great intimacy is even possible. Using the metaphor of a “teacher” the therapist suggest that the pain of rejection and judgment teaches something about want the client wants – from others and (as the client herself add) for herself. The intent is to focus on and augmenting the importance of openness, acceptance, curiosity, and connection, and using the fear of rejection itself as a cue for those functions.</a:t>
            </a:r>
          </a:p>
          <a:p>
            <a:r>
              <a:rPr lang="en-US" sz="1200" kern="1200" dirty="0" smtClean="0">
                <a:solidFill>
                  <a:schemeClr val="tx1"/>
                </a:solidFill>
                <a:effectLst/>
                <a:latin typeface="+mn-lt"/>
                <a:ea typeface="+mn-ea"/>
                <a:cs typeface="+mn-cs"/>
              </a:rPr>
              <a:t>One way to accomplish feats of this kind even more rapidly is to emphasize new functions using the same words that describe old functions. For example, a person who is avoiding feelings in the effort to “feel good” can be asked to slow down and attend to emotions in the effort to “</a:t>
            </a:r>
            <a:r>
              <a:rPr lang="en-US" sz="1200" i="1" kern="1200" dirty="0" smtClean="0">
                <a:solidFill>
                  <a:schemeClr val="tx1"/>
                </a:solidFill>
                <a:effectLst/>
                <a:latin typeface="+mn-lt"/>
                <a:ea typeface="+mn-ea"/>
                <a:cs typeface="+mn-cs"/>
              </a:rPr>
              <a:t>feel</a:t>
            </a:r>
            <a:r>
              <a:rPr lang="en-US" sz="1200" kern="1200" dirty="0" smtClean="0">
                <a:solidFill>
                  <a:schemeClr val="tx1"/>
                </a:solidFill>
                <a:effectLst/>
                <a:latin typeface="+mn-lt"/>
                <a:ea typeface="+mn-ea"/>
                <a:cs typeface="+mn-cs"/>
              </a:rPr>
              <a:t> good.” A person who is over-controlling in order to avoid feeling “out of control” might be encouraged to let go so as to feel what it feels like to be “</a:t>
            </a:r>
            <a:r>
              <a:rPr lang="en-US" sz="1200" i="1" kern="1200" dirty="0" smtClean="0">
                <a:solidFill>
                  <a:schemeClr val="tx1"/>
                </a:solidFill>
                <a:effectLst/>
                <a:latin typeface="+mn-lt"/>
                <a:ea typeface="+mn-ea"/>
                <a:cs typeface="+mn-cs"/>
              </a:rPr>
              <a:t>out</a:t>
            </a:r>
            <a:r>
              <a:rPr lang="en-US" sz="1200" kern="1200" dirty="0" smtClean="0">
                <a:solidFill>
                  <a:schemeClr val="tx1"/>
                </a:solidFill>
                <a:effectLst/>
                <a:latin typeface="+mn-lt"/>
                <a:ea typeface="+mn-ea"/>
                <a:cs typeface="+mn-cs"/>
              </a:rPr>
              <a:t> of control” (where the tone of voice says that you mean “out” in the sense of “out of all of that” or “outside of that issue”).</a:t>
            </a:r>
          </a:p>
          <a:p>
            <a:r>
              <a:rPr lang="en-US" sz="1200" kern="1200" dirty="0" smtClean="0">
                <a:solidFill>
                  <a:schemeClr val="tx1"/>
                </a:solidFill>
                <a:effectLst/>
                <a:latin typeface="+mn-lt"/>
                <a:ea typeface="+mn-ea"/>
                <a:cs typeface="+mn-cs"/>
              </a:rPr>
              <a:t>Selecting and changing functions of psychological experiences is thus key to effective therapy. The question that remains is how. If we could simply change functions like we change the bulb of a lamp, our work would be simple. But therapy generally uses less direct means. </a:t>
            </a:r>
          </a:p>
          <a:p>
            <a:endParaRPr lang="en-US" dirty="0"/>
          </a:p>
        </p:txBody>
      </p:sp>
      <p:sp>
        <p:nvSpPr>
          <p:cNvPr id="4" name="Slide Number Placeholder 3"/>
          <p:cNvSpPr>
            <a:spLocks noGrp="1"/>
          </p:cNvSpPr>
          <p:nvPr>
            <p:ph type="sldNum" sz="quarter" idx="10"/>
          </p:nvPr>
        </p:nvSpPr>
        <p:spPr/>
        <p:txBody>
          <a:bodyPr/>
          <a:lstStyle/>
          <a:p>
            <a:fld id="{082D0F75-65C6-F243-A704-D386A742A79A}" type="slidenum">
              <a:rPr lang="en-US" smtClean="0"/>
              <a:t>26</a:t>
            </a:fld>
            <a:endParaRPr lang="en-US"/>
          </a:p>
        </p:txBody>
      </p:sp>
    </p:spTree>
    <p:extLst>
      <p:ext uri="{BB962C8B-B14F-4D97-AF65-F5344CB8AC3E}">
        <p14:creationId xmlns:p14="http://schemas.microsoft.com/office/powerpoint/2010/main" val="1938894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77" rtl="0" eaLnBrk="1" fontAlgn="auto" latinLnBrk="0" hangingPunct="1">
              <a:lnSpc>
                <a:spcPct val="100000"/>
              </a:lnSpc>
              <a:spcBef>
                <a:spcPts val="0"/>
              </a:spcBef>
              <a:spcAft>
                <a:spcPts val="0"/>
              </a:spcAft>
              <a:buClrTx/>
              <a:buSzTx/>
              <a:buFontTx/>
              <a:buNone/>
              <a:tabLst/>
              <a:defRPr/>
            </a:pPr>
            <a:r>
              <a:rPr lang="en-US" dirty="0" smtClean="0"/>
              <a:t>The internet is another good metaphor for understanding how the mind works through addition, not subtraction. Large servers save almost everything that has been put on the internet. Even if it is later deleted from a particular page or website, it can still be accessed through saved past pages. When people are victims of rumors or falsehoods on internet, a good way to undermine the impact of this harmful information (whether it is true or not) is to drown it into other kinds of contents. The annoying piece of information is still available, not deleted entirely, but its impact is weaker. Similarly, if a client is excessively controlled by a difficult thought (e.g. “I am so nervous in social interactions”), other thoughts can be generated in order to influence her behavior in a useful way, without attempting to eliminate anything (for example, by asking “What would be the benefit of interacting with people?”). Cognitive reappraisal, when it means cognitive flexibility or cognitive </a:t>
            </a:r>
            <a:r>
              <a:rPr lang="en-US" dirty="0" err="1" smtClean="0"/>
              <a:t>generativity</a:t>
            </a:r>
            <a:r>
              <a:rPr lang="en-US" dirty="0" smtClean="0"/>
              <a:t>, is an example of this approach. The goal is not to eliminate or challenge – it is to broaden and build – and in some contexts it will be useful (even if in other contexts it will not, see Barrios, Forsyth, &amp; Steger, 2006; Troy, </a:t>
            </a:r>
            <a:r>
              <a:rPr lang="en-US" dirty="0" err="1" smtClean="0"/>
              <a:t>Shallcross</a:t>
            </a:r>
            <a:r>
              <a:rPr lang="en-US" dirty="0" smtClean="0"/>
              <a:t>, &amp; </a:t>
            </a:r>
            <a:r>
              <a:rPr lang="en-US" dirty="0" err="1" smtClean="0"/>
              <a:t>Mauss</a:t>
            </a:r>
            <a:r>
              <a:rPr lang="en-US" dirty="0" smtClean="0"/>
              <a:t>, 2013).</a:t>
            </a:r>
          </a:p>
          <a:p>
            <a:endParaRPr lang="en-US" dirty="0"/>
          </a:p>
        </p:txBody>
      </p:sp>
      <p:sp>
        <p:nvSpPr>
          <p:cNvPr id="4" name="Slide Number Placeholder 3"/>
          <p:cNvSpPr>
            <a:spLocks noGrp="1"/>
          </p:cNvSpPr>
          <p:nvPr>
            <p:ph type="sldNum" sz="quarter" idx="10"/>
          </p:nvPr>
        </p:nvSpPr>
        <p:spPr/>
        <p:txBody>
          <a:bodyPr/>
          <a:lstStyle/>
          <a:p>
            <a:fld id="{082D0F75-65C6-F243-A704-D386A742A79A}" type="slidenum">
              <a:rPr lang="en-US" smtClean="0"/>
              <a:t>27</a:t>
            </a:fld>
            <a:endParaRPr lang="en-US"/>
          </a:p>
        </p:txBody>
      </p:sp>
    </p:spTree>
    <p:extLst>
      <p:ext uri="{BB962C8B-B14F-4D97-AF65-F5344CB8AC3E}">
        <p14:creationId xmlns:p14="http://schemas.microsoft.com/office/powerpoint/2010/main" val="608665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cannot remove pieces of clients’ relational networks because learning does not work that way, but we can change the context in which the sources of influence occur, and we can expand networks to bring in alternative, useful sources of influence. This reduces the dominance of troublesome symbolic networks, much the way that adding water to a glass of salty water will eventually make it drinkable.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82D0F75-65C6-F243-A704-D386A742A79A}" type="slidenum">
              <a:rPr lang="en-US" smtClean="0"/>
              <a:t>28</a:t>
            </a:fld>
            <a:endParaRPr lang="en-US"/>
          </a:p>
        </p:txBody>
      </p:sp>
    </p:spTree>
    <p:extLst>
      <p:ext uri="{BB962C8B-B14F-4D97-AF65-F5344CB8AC3E}">
        <p14:creationId xmlns:p14="http://schemas.microsoft.com/office/powerpoint/2010/main" val="19058027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example, a caregiver might frown and provide corrective feedback if a child uses the wrong name for an object or person, especially if this is repeated</a:t>
            </a:r>
          </a:p>
          <a:p>
            <a:endParaRPr lang="en-US" dirty="0" smtClean="0"/>
          </a:p>
          <a:p>
            <a:r>
              <a:rPr lang="en-US" dirty="0" smtClean="0"/>
              <a:t>Of course, there is an important context in which providing the wrong name or description for a person or thing might not be punished but instead reinforced. In humor, deliberately using a wrong name, for example, might be reinforced by attention and shared amusement. However, humor works based on a shared understanding of a lack of coherence in a particular local context, which in turn requires an understanding of the coherent relations in the broader context, so ultimately even in humor, coherence is critical. Coherence also comes to be associated with successful problem solving in both the non-social and social environments, as it allows us better prediction and control. Hence for these reasons, relational coherence becomes a powerful conditioned </a:t>
            </a:r>
            <a:r>
              <a:rPr lang="en-US" dirty="0" err="1" smtClean="0"/>
              <a:t>reinforcer</a:t>
            </a:r>
            <a:r>
              <a:rPr lang="en-US" dirty="0" smtClean="0"/>
              <a:t>. </a:t>
            </a:r>
            <a:endParaRPr lang="en-IE" dirty="0" smtClean="0"/>
          </a:p>
          <a:p>
            <a:r>
              <a:rPr lang="en-US" dirty="0" smtClean="0"/>
              <a:t>	Sense-making and problem-solving are usually highly positive things. Solving problems is often necessary in order to achieve goals connected with our values, for example. If a client is interested in pursuing a career that is more meaningful, the therapist might encourage him to compare different avenues of training in terms of their requirements and the career they would afford him.  If a couple comes to therapy seeking better communication, the therapist might help them to create strategies for being more expressive and supportive to one another. </a:t>
            </a:r>
            <a:endParaRPr lang="en-IE"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A63A25B-2285-C840-B039-F2EEB9C384F9}" type="slidenum">
              <a:rPr lang="en-US" smtClean="0"/>
              <a:t>30</a:t>
            </a:fld>
            <a:endParaRPr lang="en-US"/>
          </a:p>
        </p:txBody>
      </p:sp>
    </p:spTree>
    <p:extLst>
      <p:ext uri="{BB962C8B-B14F-4D97-AF65-F5344CB8AC3E}">
        <p14:creationId xmlns:p14="http://schemas.microsoft.com/office/powerpoint/2010/main" val="2046713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Sometimes coherence can interfere with us living effectively and meaningfully.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 take a more specific example, consider the case of a woman whose face is badly scarred in an accident. Though her values might include an intimate relationship and a family, after the accident she might avoid dating, reasoning that potential partners are likely to find her appearance “disgusting” making it unlikely she will find a partner. This description is relatively coherent, and her giving up dating will only strengthen that coherence. This is problematic, however, if having a partner and a family is important to her. It can be even more problematic if she has, in the past, defined her self in terms of her appearance, even in part. In this case, she is likely to extend this evaluation, seeing herself as ‘disgusting,’ rather than just her appearance, and to behave in ways consistent with one who is disgusting (e.g., either by doing disgusting things or by going to unreasonable efforts to be seen as pleasant).</a:t>
            </a:r>
            <a:endParaRPr lang="en-IE" dirty="0" smtClean="0"/>
          </a:p>
          <a:p>
            <a:endParaRPr lang="en-US" dirty="0"/>
          </a:p>
        </p:txBody>
      </p:sp>
      <p:sp>
        <p:nvSpPr>
          <p:cNvPr id="4" name="Slide Number Placeholder 3"/>
          <p:cNvSpPr>
            <a:spLocks noGrp="1"/>
          </p:cNvSpPr>
          <p:nvPr>
            <p:ph type="sldNum" sz="quarter" idx="10"/>
          </p:nvPr>
        </p:nvSpPr>
        <p:spPr/>
        <p:txBody>
          <a:bodyPr/>
          <a:lstStyle/>
          <a:p>
            <a:fld id="{0A63A25B-2285-C840-B039-F2EEB9C384F9}" type="slidenum">
              <a:rPr lang="en-US" smtClean="0"/>
              <a:t>31</a:t>
            </a:fld>
            <a:endParaRPr lang="en-US"/>
          </a:p>
        </p:txBody>
      </p:sp>
    </p:spTree>
    <p:extLst>
      <p:ext uri="{BB962C8B-B14F-4D97-AF65-F5344CB8AC3E}">
        <p14:creationId xmlns:p14="http://schemas.microsoft.com/office/powerpoint/2010/main" val="1582208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smtClean="0"/>
              <a:t>For example if I ask a very young child what she had for breakfast there is a chance she may well say what their sister had because they do not have an understanding of the word YOU and the word I.</a:t>
            </a:r>
          </a:p>
          <a:p>
            <a:pPr>
              <a:defRPr/>
            </a:pPr>
            <a:r>
              <a:rPr lang="en-GB" dirty="0" smtClean="0"/>
              <a:t>She may not understand that when I ask YOU it demands a response about I</a:t>
            </a:r>
          </a:p>
          <a:p>
            <a:pPr>
              <a:defRPr/>
            </a:pPr>
            <a:r>
              <a:rPr lang="en-GB" dirty="0" smtClean="0"/>
              <a:t>As they get older and they learn to respond to the words YOU and I they will then be able to answer that question accurately</a:t>
            </a:r>
          </a:p>
          <a:p>
            <a:pPr>
              <a:defRPr/>
            </a:pPr>
            <a:endParaRPr lang="en-GB" dirty="0" smtClean="0"/>
          </a:p>
          <a:p>
            <a:pPr>
              <a:defRPr/>
            </a:pPr>
            <a:endParaRPr lang="en-GB" dirty="0" smtClean="0"/>
          </a:p>
          <a:p>
            <a:pPr>
              <a:defRPr/>
            </a:pPr>
            <a:endParaRPr lang="en-GB" dirty="0" smtClean="0"/>
          </a:p>
          <a:p>
            <a:pPr>
              <a:defRPr/>
            </a:pPr>
            <a:r>
              <a:rPr lang="en-GB" dirty="0" smtClean="0"/>
              <a:t>then she might reply with what her sister had for breakfast because she has not yet learned to relate to her own </a:t>
            </a:r>
            <a:r>
              <a:rPr lang="en-GB" dirty="0" err="1" smtClean="0"/>
              <a:t>behavior</a:t>
            </a:r>
            <a:r>
              <a:rPr lang="en-GB" dirty="0" smtClean="0"/>
              <a:t> correctly; however, if I ask an older child she will not tend to make this kind of mistake because she has learned to relate it correctly. </a:t>
            </a:r>
          </a:p>
          <a:p>
            <a:pPr>
              <a:defRPr/>
            </a:pPr>
            <a:endParaRPr lang="en-GB" dirty="0" smtClean="0"/>
          </a:p>
          <a:p>
            <a:pPr>
              <a:defRPr/>
            </a:pPr>
            <a:endParaRPr lang="en-GB" dirty="0" smtClean="0"/>
          </a:p>
          <a:p>
            <a:pPr>
              <a:defRPr/>
            </a:pPr>
            <a:endParaRPr lang="en-GB"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8EDCA0A0-836D-5846-B08A-E647AFEA7DFB}" type="slidenum">
              <a:rPr lang="en-GB" smtClean="0"/>
              <a:pPr>
                <a:defRPr/>
              </a:pPr>
              <a:t>34</a:t>
            </a:fld>
            <a:endParaRPr lang="en-GB"/>
          </a:p>
        </p:txBody>
      </p:sp>
    </p:spTree>
    <p:extLst>
      <p:ext uri="{BB962C8B-B14F-4D97-AF65-F5344CB8AC3E}">
        <p14:creationId xmlns:p14="http://schemas.microsoft.com/office/powerpoint/2010/main" val="275110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smtClean="0"/>
              <a:t>As a child begins to relate more and more of their own </a:t>
            </a:r>
            <a:r>
              <a:rPr lang="en-GB" dirty="0" err="1" smtClean="0"/>
              <a:t>behavior</a:t>
            </a:r>
            <a:r>
              <a:rPr lang="en-GB" dirty="0" smtClean="0"/>
              <a:t> –(‘I feel happy’) and to compare it with that of others (‘I am happier than you’) they begin to have a concept of self.</a:t>
            </a:r>
          </a:p>
          <a:p>
            <a:pPr>
              <a:defRPr/>
            </a:pPr>
            <a:endParaRPr lang="en-GB" dirty="0" smtClean="0"/>
          </a:p>
          <a:p>
            <a:pPr>
              <a:defRPr/>
            </a:pPr>
            <a:r>
              <a:rPr lang="en-GB" dirty="0" smtClean="0"/>
              <a:t>As they learn to relate the self to others more and more this builds the foundation for being able to take the perspective of another</a:t>
            </a:r>
          </a:p>
          <a:p>
            <a:pPr>
              <a:defRPr/>
            </a:pPr>
            <a:endParaRPr lang="en-GB" dirty="0" smtClean="0"/>
          </a:p>
          <a:p>
            <a:pPr>
              <a:defRPr/>
            </a:pPr>
            <a:r>
              <a:rPr lang="en-GB" dirty="0" smtClean="0"/>
              <a:t>As the child’s verbal repertoire develops through interactions with their socio-verbal environment, they are taught to respond in accordance with a repertoire of perspective relations that builds on their ability to verbally discriminate </a:t>
            </a:r>
            <a:r>
              <a:rPr lang="en-GB" dirty="0" err="1" smtClean="0"/>
              <a:t>behavior</a:t>
            </a:r>
            <a:r>
              <a:rPr lang="en-GB" dirty="0" smtClean="0"/>
              <a:t> (understand the self and which provides the basis for perspective taking ability. </a:t>
            </a:r>
            <a:endParaRPr lang="en-US" dirty="0" smtClean="0"/>
          </a:p>
          <a:p>
            <a:pPr>
              <a:defRPr/>
            </a:pPr>
            <a:endParaRPr lang="en-GB" dirty="0" smtClean="0"/>
          </a:p>
          <a:p>
            <a:pPr>
              <a:defRPr/>
            </a:pPr>
            <a:endParaRPr lang="en-GB" dirty="0" smtClean="0"/>
          </a:p>
          <a:p>
            <a:pPr>
              <a:defRPr/>
            </a:pPr>
            <a:r>
              <a:rPr lang="en-US" b="1" dirty="0" smtClean="0">
                <a:solidFill>
                  <a:srgbClr val="FF0000"/>
                </a:solidFill>
              </a:rPr>
              <a:t>If there is a bigger there is a smaller if there is an I there is a you</a:t>
            </a:r>
            <a:endParaRPr lang="en-GB" dirty="0" smtClean="0"/>
          </a:p>
          <a:p>
            <a:pPr>
              <a:defRPr/>
            </a:pPr>
            <a:endParaRPr lang="en-GB" dirty="0" smtClean="0"/>
          </a:p>
          <a:p>
            <a:pPr>
              <a:defRPr/>
            </a:pPr>
            <a:r>
              <a:rPr lang="en-GB" dirty="0" smtClean="0"/>
              <a:t>DON’T USE</a:t>
            </a:r>
          </a:p>
          <a:p>
            <a:pPr>
              <a:defRPr/>
            </a:pPr>
            <a:endParaRPr lang="en-GB" dirty="0" smtClean="0"/>
          </a:p>
          <a:p>
            <a:pPr>
              <a:defRPr/>
            </a:pPr>
            <a:r>
              <a:rPr lang="en-GB" dirty="0" smtClean="0"/>
              <a:t>As we become better at relating things we can compare our </a:t>
            </a:r>
            <a:r>
              <a:rPr lang="en-GB" dirty="0" err="1" smtClean="0"/>
              <a:t>behavior</a:t>
            </a:r>
            <a:r>
              <a:rPr lang="en-GB" dirty="0" smtClean="0"/>
              <a:t> to that of others. For example, a small child might say that “I can run faster than you”. In this example, he is relating his running speed to that of someone else. </a:t>
            </a:r>
            <a:endParaRPr lang="en-US" dirty="0" smtClean="0"/>
          </a:p>
          <a:p>
            <a:pPr>
              <a:defRPr/>
            </a:pPr>
            <a:endParaRPr lang="en-US" dirty="0" smtClean="0"/>
          </a:p>
          <a:p>
            <a:pPr>
              <a:defRPr/>
            </a:pPr>
            <a:endParaRPr lang="en-US" dirty="0" smtClean="0"/>
          </a:p>
          <a:p>
            <a:pPr>
              <a:defRPr/>
            </a:pPr>
            <a:r>
              <a:rPr lang="en-US" dirty="0" smtClean="0"/>
              <a:t>For example, imagine you ask me whether I would prefer vanilla or chocolate ice cream? I know I would like chocolate ice cream. Don’t ask me why, I just know. When I answer with chocolate, I have the seemingly obvious experience that my self made the decision. However, when you think about it, my decision covers a vast multitude of hidden processes, past experiences and cultural influences that would take too long to consider individually. Each one of them fed into that decision.</a:t>
            </a:r>
          </a:p>
          <a:p>
            <a:pPr>
              <a:defRPr/>
            </a:pPr>
            <a:endParaRPr lang="en-US" dirty="0"/>
          </a:p>
        </p:txBody>
      </p:sp>
      <p:sp>
        <p:nvSpPr>
          <p:cNvPr id="4" name="Slide Number Placeholder 3"/>
          <p:cNvSpPr>
            <a:spLocks noGrp="1"/>
          </p:cNvSpPr>
          <p:nvPr>
            <p:ph type="sldNum" sz="quarter" idx="5"/>
          </p:nvPr>
        </p:nvSpPr>
        <p:spPr/>
        <p:txBody>
          <a:bodyPr/>
          <a:lstStyle/>
          <a:p>
            <a:pPr>
              <a:defRPr/>
            </a:pPr>
            <a:fld id="{3FC0D59B-0638-9C4A-8635-64891F824840}" type="slidenum">
              <a:rPr lang="en-GB" smtClean="0"/>
              <a:pPr>
                <a:defRPr/>
              </a:pPr>
              <a:t>35</a:t>
            </a:fld>
            <a:endParaRPr lang="en-GB"/>
          </a:p>
        </p:txBody>
      </p:sp>
    </p:spTree>
    <p:extLst>
      <p:ext uri="{BB962C8B-B14F-4D97-AF65-F5344CB8AC3E}">
        <p14:creationId xmlns:p14="http://schemas.microsoft.com/office/powerpoint/2010/main" val="666014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SAY: </a:t>
            </a:r>
            <a:r>
              <a:rPr lang="en-GB" b="1" dirty="0" smtClean="0"/>
              <a:t>Indeed, in the case of the typical individual, given how much access she has to her own experience, both directly as well as through the reflection of that experience by other members of the verbal community, verbally responding to her own responding will become a core aspect of her world. </a:t>
            </a:r>
          </a:p>
          <a:p>
            <a:endParaRPr lang="en-US" dirty="0" smtClean="0"/>
          </a:p>
          <a:p>
            <a:endParaRPr lang="en-US" dirty="0" smtClean="0"/>
          </a:p>
          <a:p>
            <a:r>
              <a:rPr lang="en-GB" dirty="0" smtClean="0"/>
              <a:t>Once the individual begins to relationally frame through her interactions with the socio-verbal community, the functions of her environment will be transformed in increasingly complex and diverse ways as she elaborates her relational network. </a:t>
            </a:r>
          </a:p>
          <a:p>
            <a:endParaRPr lang="en-GB" dirty="0" smtClean="0"/>
          </a:p>
          <a:p>
            <a:endParaRPr lang="en-US" dirty="0"/>
          </a:p>
        </p:txBody>
      </p:sp>
      <p:sp>
        <p:nvSpPr>
          <p:cNvPr id="4" name="Slide Number Placeholder 3"/>
          <p:cNvSpPr>
            <a:spLocks noGrp="1"/>
          </p:cNvSpPr>
          <p:nvPr>
            <p:ph type="sldNum" sz="quarter" idx="10"/>
          </p:nvPr>
        </p:nvSpPr>
        <p:spPr/>
        <p:txBody>
          <a:bodyPr/>
          <a:lstStyle/>
          <a:p>
            <a:fld id="{08D26098-D666-A14C-95C8-8AD52E6AD439}" type="slidenum">
              <a:rPr lang="en-US" smtClean="0"/>
              <a:t>36</a:t>
            </a:fld>
            <a:endParaRPr lang="en-US"/>
          </a:p>
        </p:txBody>
      </p:sp>
    </p:spTree>
    <p:extLst>
      <p:ext uri="{BB962C8B-B14F-4D97-AF65-F5344CB8AC3E}">
        <p14:creationId xmlns:p14="http://schemas.microsoft.com/office/powerpoint/2010/main" val="18069289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there, a wide variety of derived relations may occur. </a:t>
            </a:r>
          </a:p>
          <a:p>
            <a:endParaRPr lang="en-US" dirty="0" smtClean="0"/>
          </a:p>
          <a:p>
            <a:r>
              <a:rPr lang="en-US" dirty="0" smtClean="0"/>
              <a:t>If you notice a sensation of pain in your stomach, you may soon generate a possible explanation for it and try to find out what you should do about it. For example, you may think that you ate something spoiled or that you are sick and need medication, or that you are hungry and need to eat again. </a:t>
            </a:r>
          </a:p>
          <a:p>
            <a:endParaRPr lang="en-US" dirty="0" smtClean="0"/>
          </a:p>
          <a:p>
            <a:r>
              <a:rPr lang="en-US" dirty="0" smtClean="0"/>
              <a:t>Even small children are encouraged to define themselves with labels that supposedly point toward relatively stable patterns of behaviors. </a:t>
            </a:r>
          </a:p>
          <a:p>
            <a:endParaRPr lang="en-US" dirty="0" smtClean="0"/>
          </a:p>
          <a:p>
            <a:r>
              <a:rPr lang="en-US" dirty="0" smtClean="0"/>
              <a:t>Parents may deliberately encourage positive labels of this kind </a:t>
            </a:r>
          </a:p>
          <a:p>
            <a:pPr lvl="1"/>
            <a:r>
              <a:rPr lang="en-US" dirty="0" smtClean="0"/>
              <a:t>“you are so smart!”</a:t>
            </a:r>
          </a:p>
          <a:p>
            <a:pPr lvl="1"/>
            <a:r>
              <a:rPr lang="en-US" dirty="0" smtClean="0"/>
              <a:t>“you are so caring” </a:t>
            </a:r>
          </a:p>
          <a:p>
            <a:pPr lvl="1"/>
            <a:endParaRPr lang="en-US" dirty="0" smtClean="0"/>
          </a:p>
          <a:p>
            <a:r>
              <a:rPr lang="en-US" dirty="0" smtClean="0"/>
              <a:t>But as they gain in importance they may also be used almost as levers to coerce compliance with social expectations </a:t>
            </a:r>
          </a:p>
          <a:p>
            <a:pPr lvl="1"/>
            <a:r>
              <a:rPr lang="en-US" dirty="0" smtClean="0"/>
              <a:t>“you are so messy! Look at this room of yours!”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 problem with maintaining coherence of the self by behaving according to self-labels is that it can dramatically narrow the variety of our actions. </a:t>
            </a:r>
          </a:p>
          <a:p>
            <a:endParaRPr lang="en-US" dirty="0"/>
          </a:p>
        </p:txBody>
      </p:sp>
      <p:sp>
        <p:nvSpPr>
          <p:cNvPr id="4" name="Slide Number Placeholder 3"/>
          <p:cNvSpPr>
            <a:spLocks noGrp="1"/>
          </p:cNvSpPr>
          <p:nvPr>
            <p:ph type="sldNum" sz="quarter" idx="10"/>
          </p:nvPr>
        </p:nvSpPr>
        <p:spPr/>
        <p:txBody>
          <a:bodyPr/>
          <a:lstStyle/>
          <a:p>
            <a:fld id="{08D26098-D666-A14C-95C8-8AD52E6AD439}" type="slidenum">
              <a:rPr lang="en-US" smtClean="0"/>
              <a:t>37</a:t>
            </a:fld>
            <a:endParaRPr lang="en-US"/>
          </a:p>
        </p:txBody>
      </p:sp>
    </p:spTree>
    <p:extLst>
      <p:ext uri="{BB962C8B-B14F-4D97-AF65-F5344CB8AC3E}">
        <p14:creationId xmlns:p14="http://schemas.microsoft.com/office/powerpoint/2010/main" val="1908474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Because most in the mainstream only get the idea that a brain is like a muscle and if you make it stronger it will have a more efficient output.  But as we will endeavor to teach the public over the coming years - there is no evidence that logic, reasoning, problem solving and so on are in -built and just need a "fit brain" in order to express themselves.</a:t>
            </a:r>
            <a:endParaRPr lang="en-US" dirty="0"/>
          </a:p>
        </p:txBody>
      </p:sp>
      <p:sp>
        <p:nvSpPr>
          <p:cNvPr id="4" name="Slide Number Placeholder 3"/>
          <p:cNvSpPr>
            <a:spLocks noGrp="1"/>
          </p:cNvSpPr>
          <p:nvPr>
            <p:ph type="sldNum" sz="quarter" idx="5"/>
          </p:nvPr>
        </p:nvSpPr>
        <p:spPr/>
        <p:txBody>
          <a:bodyPr/>
          <a:lstStyle/>
          <a:p>
            <a:pPr>
              <a:defRPr/>
            </a:pPr>
            <a:fld id="{6FA2E296-89E2-BC49-B495-1B5499030706}" type="slidenum">
              <a:rPr lang="en-GB" smtClean="0"/>
              <a:pPr>
                <a:defRPr/>
              </a:pPr>
              <a:t>6</a:t>
            </a:fld>
            <a:endParaRPr lang="en-GB"/>
          </a:p>
        </p:txBody>
      </p:sp>
    </p:spTree>
    <p:extLst>
      <p:ext uri="{BB962C8B-B14F-4D97-AF65-F5344CB8AC3E}">
        <p14:creationId xmlns:p14="http://schemas.microsoft.com/office/powerpoint/2010/main" val="414917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Stand</a:t>
            </a:r>
            <a:r>
              <a:rPr lang="en-US" baseline="0" dirty="0" smtClean="0"/>
              <a:t> up. Push your feet hard into the floor and straighten your spine. As you do this take a slow deep breath. </a:t>
            </a:r>
          </a:p>
          <a:p>
            <a:endParaRPr lang="en-US" baseline="0" dirty="0" smtClean="0"/>
          </a:p>
          <a:p>
            <a:r>
              <a:rPr lang="en-US" baseline="0" dirty="0" smtClean="0"/>
              <a:t>I want you to look around at the people in the room. Let your gaze move as you follow my voice. No need to get stuck looking at any one person just let your eyes wander from person to person. </a:t>
            </a:r>
          </a:p>
          <a:p>
            <a:endParaRPr lang="en-US" baseline="0" dirty="0" smtClean="0"/>
          </a:p>
          <a:p>
            <a:r>
              <a:rPr lang="en-US" baseline="0" dirty="0" smtClean="0"/>
              <a:t>Now I want you to notice that everyone in this room at some point has experienced a great success.</a:t>
            </a:r>
          </a:p>
          <a:p>
            <a:endParaRPr lang="en-US" baseline="0" dirty="0" smtClean="0"/>
          </a:p>
          <a:p>
            <a:r>
              <a:rPr lang="en-US" baseline="0" dirty="0" smtClean="0"/>
              <a:t>Now notice as you look around that everyone in this room has laughed out loud till it hurt at something they found funny.</a:t>
            </a:r>
          </a:p>
          <a:p>
            <a:endParaRPr lang="en-US" baseline="0" dirty="0" smtClean="0"/>
          </a:p>
          <a:p>
            <a:r>
              <a:rPr lang="en-US" baseline="0" dirty="0" smtClean="0"/>
              <a:t>Now notice that everyone in this room has experienced great sadness at some point. </a:t>
            </a:r>
          </a:p>
          <a:p>
            <a:endParaRPr lang="en-US" baseline="0" dirty="0" smtClean="0"/>
          </a:p>
          <a:p>
            <a:r>
              <a:rPr lang="en-US" baseline="0" dirty="0" smtClean="0"/>
              <a:t>Now notice that everyone in this room has feared feeling anxiety about an intimidating event</a:t>
            </a:r>
          </a:p>
          <a:p>
            <a:endParaRPr lang="en-US" baseline="0" dirty="0" smtClean="0"/>
          </a:p>
          <a:p>
            <a:r>
              <a:rPr lang="en-US" baseline="0" dirty="0" smtClean="0"/>
              <a:t>Now notice that everyone in this room has experienced the joy of falling in love</a:t>
            </a:r>
          </a:p>
          <a:p>
            <a:endParaRPr lang="en-US" baseline="0" dirty="0" smtClean="0"/>
          </a:p>
          <a:p>
            <a:r>
              <a:rPr lang="en-US" baseline="0" dirty="0" smtClean="0"/>
              <a:t>Now notice that everyone in this room has people who care about them</a:t>
            </a:r>
          </a:p>
          <a:p>
            <a:endParaRPr lang="en-US" baseline="0" dirty="0" smtClean="0"/>
          </a:p>
          <a:p>
            <a:r>
              <a:rPr lang="en-US" baseline="0" dirty="0" smtClean="0"/>
              <a:t>Now notice that you share with everyone in this room the fact that you too have experienced great success, sadness, happiness and love</a:t>
            </a:r>
          </a:p>
          <a:p>
            <a:endParaRPr lang="en-US" baseline="0" dirty="0" smtClean="0"/>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A63A25B-2285-C840-B039-F2EEB9C384F9}" type="slidenum">
              <a:rPr lang="en-US" smtClean="0"/>
              <a:t>38</a:t>
            </a:fld>
            <a:endParaRPr lang="en-US"/>
          </a:p>
        </p:txBody>
      </p:sp>
    </p:spTree>
    <p:extLst>
      <p:ext uri="{BB962C8B-B14F-4D97-AF65-F5344CB8AC3E}">
        <p14:creationId xmlns:p14="http://schemas.microsoft.com/office/powerpoint/2010/main" val="986122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RFT also suggests that, in combination with an extended relational repertoire, perspective-taking contributes to establishing three functionally different types of self: </a:t>
            </a:r>
          </a:p>
          <a:p>
            <a:endParaRPr lang="en-US" dirty="0"/>
          </a:p>
        </p:txBody>
      </p:sp>
      <p:sp>
        <p:nvSpPr>
          <p:cNvPr id="4" name="Slide Number Placeholder 3"/>
          <p:cNvSpPr>
            <a:spLocks noGrp="1"/>
          </p:cNvSpPr>
          <p:nvPr>
            <p:ph type="sldNum" sz="quarter" idx="10"/>
          </p:nvPr>
        </p:nvSpPr>
        <p:spPr/>
        <p:txBody>
          <a:bodyPr/>
          <a:lstStyle/>
          <a:p>
            <a:fld id="{08D26098-D666-A14C-95C8-8AD52E6AD439}" type="slidenum">
              <a:rPr lang="en-US" smtClean="0"/>
              <a:t>39</a:t>
            </a:fld>
            <a:endParaRPr lang="en-US"/>
          </a:p>
        </p:txBody>
      </p:sp>
    </p:spTree>
    <p:extLst>
      <p:ext uri="{BB962C8B-B14F-4D97-AF65-F5344CB8AC3E}">
        <p14:creationId xmlns:p14="http://schemas.microsoft.com/office/powerpoint/2010/main" val="16995527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measured by the DASS 21 </a:t>
            </a:r>
          </a:p>
          <a:p>
            <a:r>
              <a:rPr lang="en-US" dirty="0" smtClean="0"/>
              <a:t>as measured by the CAMM</a:t>
            </a:r>
          </a:p>
          <a:p>
            <a:endParaRPr lang="en-US" dirty="0" smtClean="0"/>
          </a:p>
          <a:p>
            <a:r>
              <a:rPr lang="en-US" dirty="0" smtClean="0"/>
              <a:t>as measured by the Self subscale of the Self Compassion Scale-Short Form </a:t>
            </a:r>
            <a:endParaRPr lang="en-US" dirty="0"/>
          </a:p>
        </p:txBody>
      </p:sp>
      <p:sp>
        <p:nvSpPr>
          <p:cNvPr id="4" name="Slide Number Placeholder 3"/>
          <p:cNvSpPr>
            <a:spLocks noGrp="1"/>
          </p:cNvSpPr>
          <p:nvPr>
            <p:ph type="sldNum" sz="quarter" idx="10"/>
          </p:nvPr>
        </p:nvSpPr>
        <p:spPr/>
        <p:txBody>
          <a:bodyPr/>
          <a:lstStyle/>
          <a:p>
            <a:fld id="{B692DE0D-0BEE-B34E-8B4E-B2A25B0B0AFA}" type="slidenum">
              <a:rPr lang="en-US" smtClean="0"/>
              <a:t>40</a:t>
            </a:fld>
            <a:endParaRPr lang="en-US"/>
          </a:p>
        </p:txBody>
      </p:sp>
    </p:spTree>
    <p:extLst>
      <p:ext uri="{BB962C8B-B14F-4D97-AF65-F5344CB8AC3E}">
        <p14:creationId xmlns:p14="http://schemas.microsoft.com/office/powerpoint/2010/main" val="1327188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D26098-D666-A14C-95C8-8AD52E6AD439}" type="slidenum">
              <a:rPr lang="en-US" smtClean="0"/>
              <a:t>41</a:t>
            </a:fld>
            <a:endParaRPr lang="en-US"/>
          </a:p>
        </p:txBody>
      </p:sp>
    </p:spTree>
    <p:extLst>
      <p:ext uri="{BB962C8B-B14F-4D97-AF65-F5344CB8AC3E}">
        <p14:creationId xmlns:p14="http://schemas.microsoft.com/office/powerpoint/2010/main" val="1331306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eaLnBrk="1" fontAlgn="auto" hangingPunct="1">
              <a:spcBef>
                <a:spcPts val="0"/>
              </a:spcBef>
              <a:spcAft>
                <a:spcPts val="0"/>
              </a:spcAft>
              <a:defRPr/>
            </a:pPr>
            <a:r>
              <a:rPr lang="en-US" dirty="0" smtClean="0"/>
              <a:t>81 university students</a:t>
            </a:r>
          </a:p>
          <a:p>
            <a:pPr defTabSz="457200" eaLnBrk="1" fontAlgn="auto" hangingPunct="1">
              <a:spcBef>
                <a:spcPts val="0"/>
              </a:spcBef>
              <a:spcAft>
                <a:spcPts val="0"/>
              </a:spcAft>
              <a:defRPr/>
            </a:pPr>
            <a:endParaRPr lang="en-US" dirty="0" smtClean="0"/>
          </a:p>
          <a:p>
            <a:pPr defTabSz="457200" eaLnBrk="1" fontAlgn="auto" hangingPunct="1">
              <a:spcBef>
                <a:spcPts val="0"/>
              </a:spcBef>
              <a:spcAft>
                <a:spcPts val="0"/>
              </a:spcAft>
              <a:defRPr/>
            </a:pPr>
            <a:r>
              <a:rPr lang="en-US" dirty="0" smtClean="0"/>
              <a:t>Table 1. Correlations between </a:t>
            </a:r>
            <a:r>
              <a:rPr lang="en-US" dirty="0" err="1" smtClean="0"/>
              <a:t>believeability</a:t>
            </a:r>
            <a:r>
              <a:rPr lang="en-US" dirty="0" smtClean="0"/>
              <a:t> of negative self-statement evaluations and psychometric measures of psychological flexibility and general well being.</a:t>
            </a:r>
            <a:br>
              <a:rPr lang="en-US" dirty="0" smtClean="0"/>
            </a:br>
            <a:endParaRPr lang="en-US" dirty="0" smtClean="0"/>
          </a:p>
          <a:p>
            <a:pPr>
              <a:defRPr/>
            </a:pPr>
            <a:endParaRPr lang="en-US"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09D4D523-91DC-BC42-88FF-77D39558A367}" type="slidenum">
              <a:rPr lang="en-US" altLang="en-US" sz="1200"/>
              <a:pPr eaLnBrk="1" hangingPunct="1"/>
              <a:t>43</a:t>
            </a:fld>
            <a:endParaRPr lang="en-US" altLang="en-US" sz="1200"/>
          </a:p>
        </p:txBody>
      </p:sp>
    </p:spTree>
    <p:extLst>
      <p:ext uri="{BB962C8B-B14F-4D97-AF65-F5344CB8AC3E}">
        <p14:creationId xmlns:p14="http://schemas.microsoft.com/office/powerpoint/2010/main" val="10640928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the exercise is discussed, the therapist can highlight any number of features of life sayings:</a:t>
            </a:r>
            <a:endParaRPr lang="en-IE" dirty="0" smtClean="0"/>
          </a:p>
          <a:p>
            <a:r>
              <a:rPr lang="en-GB" dirty="0" smtClean="0"/>
              <a:t> </a:t>
            </a:r>
            <a:endParaRPr lang="en-IE" dirty="0" smtClean="0"/>
          </a:p>
          <a:p>
            <a:r>
              <a:rPr lang="en-US" dirty="0" smtClean="0"/>
              <a:t>1. How black and white the instruction is (e.g. “Least said, least mended”).</a:t>
            </a:r>
            <a:endParaRPr lang="en-IE" dirty="0" smtClean="0"/>
          </a:p>
          <a:p>
            <a:r>
              <a:rPr lang="en-GB" dirty="0" smtClean="0"/>
              <a:t>2. How severe the consequence for non-compliance (“Haste makes waste”).</a:t>
            </a:r>
            <a:endParaRPr lang="en-IE" dirty="0" smtClean="0"/>
          </a:p>
          <a:p>
            <a:r>
              <a:rPr lang="en-GB" dirty="0" smtClean="0"/>
              <a:t>3. How the instruction favours “good content” and discourages “bad content” at the community level (e.g. “Smile and the world smiles with you, cry and you cry alone”).</a:t>
            </a:r>
            <a:endParaRPr lang="en-IE" dirty="0" smtClean="0"/>
          </a:p>
          <a:p>
            <a:r>
              <a:rPr lang="en-GB" dirty="0" smtClean="0"/>
              <a:t>4. How undesirable content is laundered to make it desirable (e.g. You’re never happy unless you’re unhappy”).</a:t>
            </a:r>
            <a:endParaRPr lang="en-IE" dirty="0" smtClean="0"/>
          </a:p>
          <a:p>
            <a:r>
              <a:rPr lang="en-GB" dirty="0" smtClean="0"/>
              <a:t>5. How undesirable content is to be addressed privately through acts of strength and will (e.g. “The Lord helps those who help themselves”).</a:t>
            </a:r>
            <a:endParaRPr lang="en-IE" dirty="0" smtClean="0"/>
          </a:p>
          <a:p>
            <a:r>
              <a:rPr lang="en-GB" dirty="0" smtClean="0"/>
              <a:t> </a:t>
            </a:r>
            <a:endParaRPr lang="en-IE" dirty="0" smtClean="0"/>
          </a:p>
          <a:p>
            <a:r>
              <a:rPr lang="en-US" dirty="0" smtClean="0"/>
              <a:t>Of special interest are general rules that emphasize overcoming life’s difficulties through control strategies or through sheer force of will.</a:t>
            </a:r>
            <a:endParaRPr lang="en-IE" b="1"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A63A25B-2285-C840-B039-F2EEB9C384F9}" type="slidenum">
              <a:rPr lang="en-US" smtClean="0"/>
              <a:pPr/>
              <a:t>45</a:t>
            </a:fld>
            <a:endParaRPr lang="en-US"/>
          </a:p>
        </p:txBody>
      </p:sp>
    </p:spTree>
    <p:extLst>
      <p:ext uri="{BB962C8B-B14F-4D97-AF65-F5344CB8AC3E}">
        <p14:creationId xmlns:p14="http://schemas.microsoft.com/office/powerpoint/2010/main" val="8147863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 -</a:t>
            </a:r>
            <a:endParaRPr lang="en-US" dirty="0"/>
          </a:p>
        </p:txBody>
      </p:sp>
      <p:sp>
        <p:nvSpPr>
          <p:cNvPr id="4" name="Slide Number Placeholder 3"/>
          <p:cNvSpPr>
            <a:spLocks noGrp="1"/>
          </p:cNvSpPr>
          <p:nvPr>
            <p:ph type="sldNum" sz="quarter" idx="10"/>
          </p:nvPr>
        </p:nvSpPr>
        <p:spPr/>
        <p:txBody>
          <a:bodyPr/>
          <a:lstStyle/>
          <a:p>
            <a:fld id="{08D26098-D666-A14C-95C8-8AD52E6AD439}" type="slidenum">
              <a:rPr lang="en-US" smtClean="0"/>
              <a:t>47</a:t>
            </a:fld>
            <a:endParaRPr lang="en-US"/>
          </a:p>
        </p:txBody>
      </p:sp>
    </p:spTree>
    <p:extLst>
      <p:ext uri="{BB962C8B-B14F-4D97-AF65-F5344CB8AC3E}">
        <p14:creationId xmlns:p14="http://schemas.microsoft.com/office/powerpoint/2010/main" val="15594566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language of emotion, for example, is a primary means of communicating our needs, desires, and probable future </a:t>
            </a:r>
            <a:r>
              <a:rPr lang="en-US" dirty="0" err="1" smtClean="0"/>
              <a:t>behaviours</a:t>
            </a:r>
            <a:r>
              <a:rPr lang="en-US" dirty="0" smtClean="0"/>
              <a:t> to others</a:t>
            </a:r>
          </a:p>
          <a:p>
            <a:endParaRPr lang="en-US" dirty="0" smtClean="0"/>
          </a:p>
          <a:p>
            <a:r>
              <a:rPr lang="en-US" dirty="0" smtClean="0"/>
              <a:t>If I avoid</a:t>
            </a:r>
            <a:r>
              <a:rPr lang="en-US" baseline="0" dirty="0" smtClean="0"/>
              <a:t> emotional labels I will have a difficult time saying how I feel</a:t>
            </a:r>
            <a:endParaRPr lang="en-US" dirty="0"/>
          </a:p>
        </p:txBody>
      </p:sp>
      <p:sp>
        <p:nvSpPr>
          <p:cNvPr id="4" name="Slide Number Placeholder 3"/>
          <p:cNvSpPr>
            <a:spLocks noGrp="1"/>
          </p:cNvSpPr>
          <p:nvPr>
            <p:ph type="sldNum" sz="quarter" idx="10"/>
          </p:nvPr>
        </p:nvSpPr>
        <p:spPr/>
        <p:txBody>
          <a:bodyPr/>
          <a:lstStyle/>
          <a:p>
            <a:fld id="{0A63A25B-2285-C840-B039-F2EEB9C384F9}" type="slidenum">
              <a:rPr lang="en-US" smtClean="0"/>
              <a:t>48</a:t>
            </a:fld>
            <a:endParaRPr lang="en-US"/>
          </a:p>
        </p:txBody>
      </p:sp>
    </p:spTree>
    <p:extLst>
      <p:ext uri="{BB962C8B-B14F-4D97-AF65-F5344CB8AC3E}">
        <p14:creationId xmlns:p14="http://schemas.microsoft.com/office/powerpoint/2010/main" val="5633099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observing and describing sources of influence on our actions, we are better able to notice and adapt to different contexts, rather than persisting in actions that are no longer useful</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interpreting and effectively responding to events in their world, or getting their needs met effectively</a:t>
            </a:r>
          </a:p>
          <a:p>
            <a:endParaRPr lang="en-US" dirty="0"/>
          </a:p>
        </p:txBody>
      </p:sp>
      <p:sp>
        <p:nvSpPr>
          <p:cNvPr id="4" name="Slide Number Placeholder 3"/>
          <p:cNvSpPr>
            <a:spLocks noGrp="1"/>
          </p:cNvSpPr>
          <p:nvPr>
            <p:ph type="sldNum" sz="quarter" idx="10"/>
          </p:nvPr>
        </p:nvSpPr>
        <p:spPr/>
        <p:txBody>
          <a:bodyPr/>
          <a:lstStyle/>
          <a:p>
            <a:fld id="{0A63A25B-2285-C840-B039-F2EEB9C384F9}" type="slidenum">
              <a:rPr lang="en-US" smtClean="0"/>
              <a:t>49</a:t>
            </a:fld>
            <a:endParaRPr lang="en-US"/>
          </a:p>
        </p:txBody>
      </p:sp>
    </p:spTree>
    <p:extLst>
      <p:ext uri="{BB962C8B-B14F-4D97-AF65-F5344CB8AC3E}">
        <p14:creationId xmlns:p14="http://schemas.microsoft.com/office/powerpoint/2010/main" val="2653196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PA Comments:</a:t>
            </a:r>
            <a:r>
              <a:rPr lang="en-US" b="1" baseline="0" dirty="0" smtClean="0"/>
              <a:t> </a:t>
            </a:r>
            <a:r>
              <a:rPr lang="en-US" baseline="0" dirty="0" smtClean="0"/>
              <a:t>Great</a:t>
            </a:r>
          </a:p>
          <a:p>
            <a:endParaRPr lang="en-US" baseline="0" dirty="0" smtClean="0"/>
          </a:p>
          <a:p>
            <a:r>
              <a:rPr lang="en-US" dirty="0" smtClean="0"/>
              <a:t>If expressions of emotions are strongly punished, children may suppress the derivation of relations of coordination and distinction </a:t>
            </a:r>
          </a:p>
          <a:p>
            <a:pPr marL="457200" lvl="1" indent="0">
              <a:buNone/>
            </a:pPr>
            <a:endParaRPr lang="en-US" dirty="0" smtClean="0"/>
          </a:p>
          <a:p>
            <a:r>
              <a:rPr lang="en-US" dirty="0" smtClean="0"/>
              <a:t>This could disrupt the development of a language repertoire that is broadly shared and understood</a:t>
            </a:r>
          </a:p>
          <a:p>
            <a:pPr lvl="1"/>
            <a:r>
              <a:rPr lang="en-US" dirty="0" smtClean="0"/>
              <a:t>Strong feelings of anger might be named “annoyance”</a:t>
            </a:r>
          </a:p>
          <a:p>
            <a:pPr lvl="1"/>
            <a:r>
              <a:rPr lang="en-US" dirty="0" smtClean="0"/>
              <a:t>Sexual attraction might be experienced as “disgust”  </a:t>
            </a:r>
          </a:p>
          <a:p>
            <a:pPr lvl="1"/>
            <a:r>
              <a:rPr lang="en-US" dirty="0" smtClean="0"/>
              <a:t>Boredom might be understood as “anger” </a:t>
            </a:r>
          </a:p>
          <a:p>
            <a:endParaRPr lang="en-US" dirty="0"/>
          </a:p>
        </p:txBody>
      </p:sp>
      <p:sp>
        <p:nvSpPr>
          <p:cNvPr id="4" name="Slide Number Placeholder 3"/>
          <p:cNvSpPr>
            <a:spLocks noGrp="1"/>
          </p:cNvSpPr>
          <p:nvPr>
            <p:ph type="sldNum" sz="quarter" idx="10"/>
          </p:nvPr>
        </p:nvSpPr>
        <p:spPr/>
        <p:txBody>
          <a:bodyPr/>
          <a:lstStyle/>
          <a:p>
            <a:fld id="{016216DA-7004-BD41-B506-B93365154E59}" type="slidenum">
              <a:rPr lang="en-US" smtClean="0"/>
              <a:t>50</a:t>
            </a:fld>
            <a:endParaRPr lang="en-US"/>
          </a:p>
        </p:txBody>
      </p:sp>
    </p:spTree>
    <p:extLst>
      <p:ext uri="{BB962C8B-B14F-4D97-AF65-F5344CB8AC3E}">
        <p14:creationId xmlns:p14="http://schemas.microsoft.com/office/powerpoint/2010/main" val="488116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2400" dirty="0" smtClean="0"/>
              <a:t>We talk in terms of ourselves all the time. Just watch the next conversation that you have the amount of times you start a sentence with ‘I’ it can be I think I feel I believe</a:t>
            </a:r>
          </a:p>
          <a:p>
            <a:pPr>
              <a:defRPr/>
            </a:pPr>
            <a:endParaRPr lang="en-US" sz="2400" dirty="0" smtClean="0"/>
          </a:p>
          <a:p>
            <a:pPr>
              <a:defRPr/>
            </a:pPr>
            <a:r>
              <a:rPr lang="en-US" sz="2400" dirty="0" smtClean="0"/>
              <a:t>We are very attached to the self we talk about. And not too good and noticing that really a lot of what we say about ourselves is only relevant relative to others. I am only smart, funny or ugly when there is someone to compare to</a:t>
            </a:r>
          </a:p>
          <a:p>
            <a:pPr>
              <a:defRPr/>
            </a:pPr>
            <a:endParaRPr lang="en-US" sz="2400" dirty="0" smtClean="0"/>
          </a:p>
          <a:p>
            <a:pPr>
              <a:defRPr/>
            </a:pPr>
            <a:r>
              <a:rPr lang="en-US" sz="2400" dirty="0" smtClean="0"/>
              <a:t>We can easily spot the inconsistencies in other people’s accounts of their self but we are less able to spot our own, and when those inconsistencies are made apparent by the consequences of our actions, we make the excuse, “I wasn’t myself last night” or “It was the wine talking!” Well, wine doesn’t talk and if you were not your self, then who were you and who was being you?</a:t>
            </a:r>
          </a:p>
          <a:p>
            <a:pPr>
              <a:defRPr/>
            </a:pPr>
            <a:endParaRPr lang="en-US" sz="2400" dirty="0" smtClean="0"/>
          </a:p>
          <a:p>
            <a:pPr>
              <a:defRPr/>
            </a:pPr>
            <a:r>
              <a:rPr lang="en-US" sz="2400" dirty="0" smtClean="0"/>
              <a:t>We should be skeptical that each of us is the coherent, integrated entity we assume we are. (…that is located in the center of the head).</a:t>
            </a:r>
          </a:p>
          <a:p>
            <a:pPr>
              <a:defRPr/>
            </a:pPr>
            <a:endParaRPr lang="en-US" sz="2400" dirty="0" smtClean="0"/>
          </a:p>
          <a:p>
            <a:pPr>
              <a:defRPr/>
            </a:pPr>
            <a:r>
              <a:rPr lang="en-US" sz="2400" dirty="0" smtClean="0"/>
              <a:t>When you think about it, many of the ways we describe each other, such as helpful, kind, generous, mean, rude or selfish can only make sense in the context of others. So those around us largely define who we are. </a:t>
            </a:r>
          </a:p>
          <a:p>
            <a:pPr>
              <a:defRPr/>
            </a:pPr>
            <a:endParaRPr lang="en-US" sz="2400" dirty="0" smtClean="0"/>
          </a:p>
          <a:p>
            <a:pPr>
              <a:defRPr/>
            </a:pPr>
            <a:r>
              <a:rPr lang="en-US" sz="2400" dirty="0" smtClean="0"/>
              <a:t>There is a bit of a trap or illusion in thinking that the self exists independently of the context we are in</a:t>
            </a:r>
          </a:p>
          <a:p>
            <a:pPr>
              <a:defRPr/>
            </a:pPr>
            <a:endParaRPr lang="en-US" sz="2400" dirty="0" smtClean="0"/>
          </a:p>
          <a:p>
            <a:pPr>
              <a:defRPr/>
            </a:pPr>
            <a:r>
              <a:rPr lang="en-US" sz="2400" dirty="0" smtClean="0"/>
              <a:t>DON’T USE</a:t>
            </a:r>
          </a:p>
          <a:p>
            <a:pPr>
              <a:defRPr/>
            </a:pPr>
            <a:endParaRPr lang="en-US" sz="2400" dirty="0" smtClean="0"/>
          </a:p>
          <a:p>
            <a:pPr>
              <a:defRPr/>
            </a:pPr>
            <a:r>
              <a:rPr lang="en-US" sz="2400" dirty="0" smtClean="0"/>
              <a:t>The idea of a integrated entity suggests a self inside the head but when you think about it there can be no one inside our head considering the options otherwise, you would then have the problem of an infinite regress – still leaving the question - who is inside their head, and so on, and so on…</a:t>
            </a:r>
          </a:p>
          <a:p>
            <a:pPr>
              <a:defRPr/>
            </a:pPr>
            <a:endParaRPr lang="en-US" sz="2400" dirty="0" smtClean="0"/>
          </a:p>
          <a:p>
            <a:pPr>
              <a:defRPr/>
            </a:pPr>
            <a:endParaRPr lang="en-US" sz="2400" dirty="0" smtClean="0"/>
          </a:p>
          <a:p>
            <a:pPr>
              <a:defRPr/>
            </a:pPr>
            <a:endParaRPr lang="en-US" sz="2400" dirty="0"/>
          </a:p>
        </p:txBody>
      </p:sp>
      <p:sp>
        <p:nvSpPr>
          <p:cNvPr id="4" name="Slide Number Placeholder 3"/>
          <p:cNvSpPr>
            <a:spLocks noGrp="1"/>
          </p:cNvSpPr>
          <p:nvPr>
            <p:ph type="sldNum" sz="quarter" idx="5"/>
          </p:nvPr>
        </p:nvSpPr>
        <p:spPr/>
        <p:txBody>
          <a:bodyPr/>
          <a:lstStyle/>
          <a:p>
            <a:pPr>
              <a:defRPr/>
            </a:pPr>
            <a:fld id="{BBE8DFC9-B3F4-6C4E-8277-B85647740AF7}" type="slidenum">
              <a:rPr lang="en-GB" smtClean="0"/>
              <a:pPr>
                <a:defRPr/>
              </a:pPr>
              <a:t>7</a:t>
            </a:fld>
            <a:endParaRPr lang="en-GB"/>
          </a:p>
        </p:txBody>
      </p:sp>
    </p:spTree>
    <p:extLst>
      <p:ext uri="{BB962C8B-B14F-4D97-AF65-F5344CB8AC3E}">
        <p14:creationId xmlns:p14="http://schemas.microsoft.com/office/powerpoint/2010/main" val="15203798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therapist can build from simple examples of changing emotions – such as from when they are able to breath to not able to breath to other more subtle or difficult to acknowledge emotional responses. </a:t>
            </a:r>
          </a:p>
          <a:p>
            <a:endParaRPr lang="en-US" dirty="0" smtClean="0"/>
          </a:p>
          <a:p>
            <a:r>
              <a:rPr lang="en-US" dirty="0" smtClean="0"/>
              <a:t>Gradually the therapist will introduce exercises in session that involves asking the client to label their internal experience as they occur freely in session. </a:t>
            </a:r>
          </a:p>
          <a:p>
            <a:pPr lvl="1"/>
            <a:r>
              <a:rPr lang="en-US" dirty="0" smtClean="0"/>
              <a:t>For example, if the therapist notices the client fidgeting they may say ‘I notice that you are fidgeting with your hands, what is your experience at this moment?’</a:t>
            </a:r>
            <a:endParaRPr lang="en-IE" dirty="0" smtClean="0"/>
          </a:p>
          <a:p>
            <a:pPr marL="0" indent="0">
              <a:spcBef>
                <a:spcPts val="0"/>
              </a:spcBef>
              <a:buNone/>
              <a:defRPr/>
            </a:pPr>
            <a:endParaRPr lang="en-US" dirty="0" smtClean="0"/>
          </a:p>
          <a:p>
            <a:pPr marL="0" indent="0">
              <a:spcBef>
                <a:spcPts val="0"/>
              </a:spcBef>
              <a:buNone/>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Below is an example of a brief exercise that gets the client present to their current experience of breath and how blocking breathing may change how they are feeling.</a:t>
            </a:r>
          </a:p>
          <a:p>
            <a:endParaRPr lang="en-US" dirty="0"/>
          </a:p>
        </p:txBody>
      </p:sp>
      <p:sp>
        <p:nvSpPr>
          <p:cNvPr id="4" name="Slide Number Placeholder 3"/>
          <p:cNvSpPr>
            <a:spLocks noGrp="1"/>
          </p:cNvSpPr>
          <p:nvPr>
            <p:ph type="sldNum" sz="quarter" idx="10"/>
          </p:nvPr>
        </p:nvSpPr>
        <p:spPr/>
        <p:txBody>
          <a:bodyPr/>
          <a:lstStyle/>
          <a:p>
            <a:fld id="{0A63A25B-2285-C840-B039-F2EEB9C384F9}" type="slidenum">
              <a:rPr lang="en-US" smtClean="0"/>
              <a:t>51</a:t>
            </a:fld>
            <a:endParaRPr lang="en-US"/>
          </a:p>
        </p:txBody>
      </p:sp>
    </p:spTree>
    <p:extLst>
      <p:ext uri="{BB962C8B-B14F-4D97-AF65-F5344CB8AC3E}">
        <p14:creationId xmlns:p14="http://schemas.microsoft.com/office/powerpoint/2010/main" val="18586441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its core, self-as-context pertains to the continuity at the heart of deictic relational framing, which is that someone engaged in such framing is always answering from a perspective of I-HERE-NOW. </a:t>
            </a:r>
          </a:p>
          <a:p>
            <a:r>
              <a:rPr lang="en-GB" dirty="0" smtClean="0"/>
              <a:t>They may not always clearly and immediately contact that continuity even as they answer questions about their </a:t>
            </a:r>
            <a:r>
              <a:rPr lang="en-GB" dirty="0" err="1" smtClean="0"/>
              <a:t>behavior</a:t>
            </a:r>
            <a:r>
              <a:rPr lang="en-GB" dirty="0" smtClean="0"/>
              <a:t> or that of others, but it is always there to be contacted. </a:t>
            </a:r>
          </a:p>
          <a:p>
            <a:r>
              <a:rPr lang="en-GB" dirty="0" smtClean="0"/>
              <a:t>The experience of self as context which arises from this continuity can be understood both broadly and narrowly and also as both process and outcome. </a:t>
            </a:r>
            <a:endParaRPr lang="en-US" dirty="0" smtClean="0"/>
          </a:p>
          <a:p>
            <a:endParaRPr lang="en-US" dirty="0"/>
          </a:p>
        </p:txBody>
      </p:sp>
      <p:sp>
        <p:nvSpPr>
          <p:cNvPr id="4" name="Slide Number Placeholder 3"/>
          <p:cNvSpPr>
            <a:spLocks noGrp="1"/>
          </p:cNvSpPr>
          <p:nvPr>
            <p:ph type="sldNum" sz="quarter" idx="10"/>
          </p:nvPr>
        </p:nvSpPr>
        <p:spPr/>
        <p:txBody>
          <a:bodyPr/>
          <a:lstStyle/>
          <a:p>
            <a:fld id="{08D26098-D666-A14C-95C8-8AD52E6AD439}" type="slidenum">
              <a:rPr lang="en-US" smtClean="0"/>
              <a:t>53</a:t>
            </a:fld>
            <a:endParaRPr lang="en-US"/>
          </a:p>
        </p:txBody>
      </p:sp>
    </p:spTree>
    <p:extLst>
      <p:ext uri="{BB962C8B-B14F-4D97-AF65-F5344CB8AC3E}">
        <p14:creationId xmlns:p14="http://schemas.microsoft.com/office/powerpoint/2010/main" val="17371063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92DE0D-0BEE-B34E-8B4E-B2A25B0B0AFA}" type="slidenum">
              <a:rPr lang="en-US" smtClean="0"/>
              <a:t>56</a:t>
            </a:fld>
            <a:endParaRPr lang="en-US"/>
          </a:p>
        </p:txBody>
      </p:sp>
    </p:spTree>
    <p:extLst>
      <p:ext uri="{BB962C8B-B14F-4D97-AF65-F5344CB8AC3E}">
        <p14:creationId xmlns:p14="http://schemas.microsoft.com/office/powerpoint/2010/main" val="20912841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main principles to remember:</a:t>
            </a:r>
          </a:p>
          <a:p>
            <a:pPr lvl="0"/>
            <a:r>
              <a:rPr lang="en-US" dirty="0" smtClean="0"/>
              <a:t>Fostering a great awareness of experience decreases rigidity by allowing the client to notice the variety of his experiences and notice that if he </a:t>
            </a:r>
            <a:r>
              <a:rPr lang="en-US" i="1" dirty="0" smtClean="0"/>
              <a:t>was</a:t>
            </a:r>
            <a:r>
              <a:rPr lang="en-US" dirty="0" smtClean="0"/>
              <a:t> these experiences, he could not be completely defined by just a few of them. Developing these self-awareness skills consists of:</a:t>
            </a:r>
          </a:p>
          <a:p>
            <a:pPr lvl="1"/>
            <a:r>
              <a:rPr lang="en-US" dirty="0" smtClean="0"/>
              <a:t>Stabilizing the perspective by repeatedly directing the client’s attention to the present, so as to help him notice the changes in his experiences.</a:t>
            </a:r>
          </a:p>
          <a:p>
            <a:pPr lvl="1"/>
            <a:r>
              <a:rPr lang="en-US" dirty="0" smtClean="0"/>
              <a:t>Changing perspective by exploring a variety of contexts to help the client notice the changes in experiences and self-labels across contexts.</a:t>
            </a:r>
          </a:p>
          <a:p>
            <a:pPr lvl="1"/>
            <a:r>
              <a:rPr lang="en-US" dirty="0" smtClean="0"/>
              <a:t>Observing experience from different points of view defined by time, place, and person, which increases awareness of the variability of experience itself. </a:t>
            </a:r>
          </a:p>
          <a:p>
            <a:pPr lvl="0"/>
            <a:r>
              <a:rPr lang="en-US" dirty="0" smtClean="0"/>
              <a:t>Fostering a sense of perspective increases stability by allowing the client to notice what is common to all his experiences. Developing a sense of perspective skills consists of:</a:t>
            </a:r>
          </a:p>
          <a:p>
            <a:pPr lvl="1"/>
            <a:r>
              <a:rPr lang="en-US" dirty="0" smtClean="0"/>
              <a:t>Helping the client notice the common perspective across all experiences, actions, and labels. Helping him notice that there is something he does (“a part of himself”) that is stable: the activity of noticing from I-Here-Now.</a:t>
            </a:r>
          </a:p>
          <a:p>
            <a:pPr lvl="1"/>
            <a:r>
              <a:rPr lang="en-US" dirty="0" smtClean="0"/>
              <a:t>Helping the client notice the common perspective across points of view defined by time, place, and person. By noticing the changes in the perception of experience, it is easier to notice the I-Here-Now aspect of awareness when it is present.</a:t>
            </a:r>
          </a:p>
          <a:p>
            <a:pPr lvl="0"/>
            <a:r>
              <a:rPr lang="en-US" dirty="0" smtClean="0"/>
              <a:t>Fostering a more contextual sense of self that integrates the qualities of the self-awareness of experience and the sense of perspective into a coherent network based on hierarchical relations. Developing these skills consists of:</a:t>
            </a:r>
          </a:p>
          <a:p>
            <a:pPr lvl="1"/>
            <a:r>
              <a:rPr lang="en-US" dirty="0" smtClean="0"/>
              <a:t>Emphasizing the hierarchical dimension of the self by using metaphorical forms of language that replicate the relation between a context, or a container, and a content.</a:t>
            </a:r>
          </a:p>
          <a:p>
            <a:pPr lvl="1"/>
            <a:r>
              <a:rPr lang="en-US" dirty="0" smtClean="0"/>
              <a:t>Emphasizing the distinction between the self and the experiences by redirecting evaluations about the self toward the experiences.</a:t>
            </a:r>
          </a:p>
          <a:p>
            <a:pPr lvl="0"/>
            <a:r>
              <a:rPr lang="en-US" dirty="0" smtClean="0"/>
              <a:t>Fostering an interactive sense of self that encourages approaching responsibility with flexibility, which prevents unnecessary self-criticisms and hopelessness. Developing this interactive sense consists of:</a:t>
            </a:r>
          </a:p>
          <a:p>
            <a:pPr lvl="1"/>
            <a:r>
              <a:rPr lang="en-US" dirty="0" smtClean="0"/>
              <a:t>Helping the client be more aware of the influence of contextual variables on his actions (e.g., using perspective taking)</a:t>
            </a:r>
          </a:p>
          <a:p>
            <a:pPr lvl="1"/>
            <a:r>
              <a:rPr lang="en-US" dirty="0" smtClean="0"/>
              <a:t>Directing the client’s attention toward the impact of his actions on the contextual variables.</a:t>
            </a:r>
          </a:p>
          <a:p>
            <a:endParaRPr lang="en-US" dirty="0"/>
          </a:p>
        </p:txBody>
      </p:sp>
      <p:sp>
        <p:nvSpPr>
          <p:cNvPr id="4" name="Slide Number Placeholder 3"/>
          <p:cNvSpPr>
            <a:spLocks noGrp="1"/>
          </p:cNvSpPr>
          <p:nvPr>
            <p:ph type="sldNum" sz="quarter" idx="10"/>
          </p:nvPr>
        </p:nvSpPr>
        <p:spPr/>
        <p:txBody>
          <a:bodyPr/>
          <a:lstStyle/>
          <a:p>
            <a:fld id="{08D26098-D666-A14C-95C8-8AD52E6AD439}" type="slidenum">
              <a:rPr lang="en-US" smtClean="0"/>
              <a:t>58</a:t>
            </a:fld>
            <a:endParaRPr lang="en-US"/>
          </a:p>
        </p:txBody>
      </p:sp>
    </p:spTree>
    <p:extLst>
      <p:ext uri="{BB962C8B-B14F-4D97-AF65-F5344CB8AC3E}">
        <p14:creationId xmlns:p14="http://schemas.microsoft.com/office/powerpoint/2010/main" val="3181675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makes me </a:t>
            </a:r>
            <a:r>
              <a:rPr lang="en-US" smtClean="0"/>
              <a:t>feel exercise</a:t>
            </a:r>
            <a:endParaRPr lang="en-US" dirty="0"/>
          </a:p>
        </p:txBody>
      </p:sp>
      <p:sp>
        <p:nvSpPr>
          <p:cNvPr id="4" name="Slide Number Placeholder 3"/>
          <p:cNvSpPr>
            <a:spLocks noGrp="1"/>
          </p:cNvSpPr>
          <p:nvPr>
            <p:ph type="sldNum" sz="quarter" idx="10"/>
          </p:nvPr>
        </p:nvSpPr>
        <p:spPr/>
        <p:txBody>
          <a:bodyPr/>
          <a:lstStyle/>
          <a:p>
            <a:fld id="{4BC99D42-88B7-2147-B36C-E7E178D26DD7}" type="slidenum">
              <a:rPr lang="en-US" smtClean="0"/>
              <a:t>59</a:t>
            </a:fld>
            <a:endParaRPr lang="en-US"/>
          </a:p>
        </p:txBody>
      </p:sp>
    </p:spTree>
    <p:extLst>
      <p:ext uri="{BB962C8B-B14F-4D97-AF65-F5344CB8AC3E}">
        <p14:creationId xmlns:p14="http://schemas.microsoft.com/office/powerpoint/2010/main" val="15720952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were only to notice the constant change of experiences but still believe that we </a:t>
            </a:r>
            <a:r>
              <a:rPr lang="en-US" b="1" u="sng" dirty="0" smtClean="0"/>
              <a:t>are</a:t>
            </a:r>
            <a:r>
              <a:rPr lang="en-US" dirty="0" smtClean="0"/>
              <a:t> those experiences our sense of self would probably feel extremely unstable</a:t>
            </a:r>
          </a:p>
          <a:p>
            <a:endParaRPr lang="en-US" dirty="0" smtClean="0"/>
          </a:p>
          <a:p>
            <a:r>
              <a:rPr lang="en-US" dirty="0" smtClean="0"/>
              <a:t>In development a sense of perspective emerges alongside a sense of awareness.</a:t>
            </a:r>
          </a:p>
          <a:p>
            <a:endParaRPr lang="en-US" dirty="0" smtClean="0"/>
          </a:p>
          <a:p>
            <a:r>
              <a:rPr lang="en-US" dirty="0" smtClean="0"/>
              <a:t>It is important to notice the distinction between perspective and experience</a:t>
            </a:r>
          </a:p>
          <a:p>
            <a:endParaRPr lang="en-US" dirty="0"/>
          </a:p>
        </p:txBody>
      </p:sp>
      <p:sp>
        <p:nvSpPr>
          <p:cNvPr id="4" name="Slide Number Placeholder 3"/>
          <p:cNvSpPr>
            <a:spLocks noGrp="1"/>
          </p:cNvSpPr>
          <p:nvPr>
            <p:ph type="sldNum" sz="quarter" idx="10"/>
          </p:nvPr>
        </p:nvSpPr>
        <p:spPr/>
        <p:txBody>
          <a:bodyPr/>
          <a:lstStyle/>
          <a:p>
            <a:fld id="{4BC99D42-88B7-2147-B36C-E7E178D26DD7}" type="slidenum">
              <a:rPr lang="en-US" smtClean="0"/>
              <a:t>63</a:t>
            </a:fld>
            <a:endParaRPr lang="en-US"/>
          </a:p>
        </p:txBody>
      </p:sp>
    </p:spTree>
    <p:extLst>
      <p:ext uri="{BB962C8B-B14F-4D97-AF65-F5344CB8AC3E}">
        <p14:creationId xmlns:p14="http://schemas.microsoft.com/office/powerpoint/2010/main" val="11762471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Processes of symbolic derivation</a:t>
            </a:r>
            <a:r>
              <a:rPr lang="en-US" baseline="0" dirty="0" smtClean="0"/>
              <a:t> prevent us from limiting our language activity to noticing our experiences or taking perspective </a:t>
            </a:r>
          </a:p>
          <a:p>
            <a:endParaRPr lang="en-US" baseline="0" dirty="0" smtClean="0"/>
          </a:p>
          <a:p>
            <a:r>
              <a:rPr lang="en-US" baseline="0" dirty="0" smtClean="0"/>
              <a:t>We need to be able to predict how we will feel if we take one course of action or another</a:t>
            </a:r>
            <a:endParaRPr lang="en-US" dirty="0"/>
          </a:p>
        </p:txBody>
      </p:sp>
      <p:sp>
        <p:nvSpPr>
          <p:cNvPr id="4" name="Slide Number Placeholder 3"/>
          <p:cNvSpPr>
            <a:spLocks noGrp="1"/>
          </p:cNvSpPr>
          <p:nvPr>
            <p:ph type="sldNum" sz="quarter" idx="10"/>
          </p:nvPr>
        </p:nvSpPr>
        <p:spPr/>
        <p:txBody>
          <a:bodyPr/>
          <a:lstStyle/>
          <a:p>
            <a:fld id="{4BC99D42-88B7-2147-B36C-E7E178D26DD7}" type="slidenum">
              <a:rPr lang="en-US" smtClean="0"/>
              <a:t>68</a:t>
            </a:fld>
            <a:endParaRPr lang="en-US"/>
          </a:p>
        </p:txBody>
      </p:sp>
    </p:spTree>
    <p:extLst>
      <p:ext uri="{BB962C8B-B14F-4D97-AF65-F5344CB8AC3E}">
        <p14:creationId xmlns:p14="http://schemas.microsoft.com/office/powerpoint/2010/main" val="965503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Foody et al</a:t>
            </a:r>
            <a:endParaRPr lang="en-US" dirty="0"/>
          </a:p>
        </p:txBody>
      </p:sp>
      <p:sp>
        <p:nvSpPr>
          <p:cNvPr id="4" name="Slide Number Placeholder 3"/>
          <p:cNvSpPr>
            <a:spLocks noGrp="1"/>
          </p:cNvSpPr>
          <p:nvPr>
            <p:ph type="sldNum" sz="quarter" idx="10"/>
          </p:nvPr>
        </p:nvSpPr>
        <p:spPr/>
        <p:txBody>
          <a:bodyPr/>
          <a:lstStyle/>
          <a:p>
            <a:fld id="{4BC99D42-88B7-2147-B36C-E7E178D26DD7}" type="slidenum">
              <a:rPr lang="en-US" smtClean="0"/>
              <a:t>69</a:t>
            </a:fld>
            <a:endParaRPr lang="en-US"/>
          </a:p>
        </p:txBody>
      </p:sp>
    </p:spTree>
    <p:extLst>
      <p:ext uri="{BB962C8B-B14F-4D97-AF65-F5344CB8AC3E}">
        <p14:creationId xmlns:p14="http://schemas.microsoft.com/office/powerpoint/2010/main" val="7523638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Relations of inclusion, ranking or category </a:t>
            </a:r>
          </a:p>
          <a:p>
            <a:endParaRPr lang="en-US" dirty="0" smtClean="0"/>
          </a:p>
          <a:p>
            <a:r>
              <a:rPr lang="en-US" dirty="0" smtClean="0"/>
              <a:t>E.g., I am a context of all my experiences</a:t>
            </a:r>
          </a:p>
          <a:p>
            <a:endParaRPr lang="en-US" dirty="0" smtClean="0"/>
          </a:p>
          <a:p>
            <a:r>
              <a:rPr lang="en-US" dirty="0" smtClean="0"/>
              <a:t>This can allow us to look at the whole or the elements</a:t>
            </a:r>
          </a:p>
          <a:p>
            <a:pPr lvl="1"/>
            <a:r>
              <a:rPr lang="en-US" dirty="0" smtClean="0"/>
              <a:t>What is whole at one level is elemental at another and vice versa</a:t>
            </a:r>
          </a:p>
          <a:p>
            <a:endParaRPr lang="en-US" dirty="0"/>
          </a:p>
        </p:txBody>
      </p:sp>
      <p:sp>
        <p:nvSpPr>
          <p:cNvPr id="4" name="Slide Number Placeholder 3"/>
          <p:cNvSpPr>
            <a:spLocks noGrp="1"/>
          </p:cNvSpPr>
          <p:nvPr>
            <p:ph type="sldNum" sz="quarter" idx="10"/>
          </p:nvPr>
        </p:nvSpPr>
        <p:spPr/>
        <p:txBody>
          <a:bodyPr/>
          <a:lstStyle/>
          <a:p>
            <a:fld id="{0A63A25B-2285-C840-B039-F2EEB9C384F9}" type="slidenum">
              <a:rPr lang="en-US" smtClean="0"/>
              <a:t>70</a:t>
            </a:fld>
            <a:endParaRPr lang="en-US"/>
          </a:p>
        </p:txBody>
      </p:sp>
    </p:spTree>
    <p:extLst>
      <p:ext uri="{BB962C8B-B14F-4D97-AF65-F5344CB8AC3E}">
        <p14:creationId xmlns:p14="http://schemas.microsoft.com/office/powerpoint/2010/main" val="15779926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Instead, a conceptualization of the self as the context containing a variety of actions suggests that no matter what is done, the self is above these actions. Observe this technique in the following exchange:</a:t>
            </a:r>
          </a:p>
          <a:p>
            <a:r>
              <a:rPr lang="en-US" sz="1200" b="1" kern="1200" dirty="0" smtClean="0">
                <a:solidFill>
                  <a:schemeClr val="tx1"/>
                </a:solidFill>
                <a:effectLst/>
                <a:latin typeface="+mn-lt"/>
                <a:ea typeface="+mn-ea"/>
                <a:cs typeface="+mn-cs"/>
              </a:rPr>
              <a:t>Client</a:t>
            </a:r>
            <a:r>
              <a:rPr lang="en-US" sz="1200" kern="1200" dirty="0" smtClean="0">
                <a:solidFill>
                  <a:schemeClr val="tx1"/>
                </a:solidFill>
                <a:effectLst/>
                <a:latin typeface="+mn-lt"/>
                <a:ea typeface="+mn-ea"/>
                <a:cs typeface="+mn-cs"/>
              </a:rPr>
              <a:t>: I feel horrible. I can’t believe I was so stupid to trust him again. I guess I must be a really naïve person. I always have been…</a:t>
            </a:r>
          </a:p>
          <a:p>
            <a:r>
              <a:rPr lang="en-US" sz="1200" b="1" kern="1200" dirty="0" smtClean="0">
                <a:solidFill>
                  <a:schemeClr val="tx1"/>
                </a:solidFill>
                <a:effectLst/>
                <a:latin typeface="+mn-lt"/>
                <a:ea typeface="+mn-ea"/>
                <a:cs typeface="+mn-cs"/>
              </a:rPr>
              <a:t>Therapist</a:t>
            </a:r>
            <a:r>
              <a:rPr lang="en-US" sz="1200" kern="1200" dirty="0" smtClean="0">
                <a:solidFill>
                  <a:schemeClr val="tx1"/>
                </a:solidFill>
                <a:effectLst/>
                <a:latin typeface="+mn-lt"/>
                <a:ea typeface="+mn-ea"/>
                <a:cs typeface="+mn-cs"/>
              </a:rPr>
              <a:t>: You feel like it was stupid to trust him again? (</a:t>
            </a:r>
            <a:r>
              <a:rPr lang="en-US" sz="1200" i="1" kern="1200" dirty="0" smtClean="0">
                <a:solidFill>
                  <a:schemeClr val="tx1"/>
                </a:solidFill>
                <a:effectLst/>
                <a:latin typeface="+mn-lt"/>
                <a:ea typeface="+mn-ea"/>
                <a:cs typeface="+mn-cs"/>
              </a:rPr>
              <a:t>Redirects the evaluation toward the action</a:t>
            </a:r>
            <a:r>
              <a:rPr lang="en-US" sz="1200" kern="1200" dirty="0" smtClean="0">
                <a:solidFill>
                  <a:schemeClr val="tx1"/>
                </a:solidFill>
                <a:effectLst/>
                <a:latin typeface="+mn-lt"/>
                <a:ea typeface="+mn-ea"/>
                <a:cs typeface="+mn-cs"/>
              </a:rPr>
              <a:t>)</a:t>
            </a:r>
          </a:p>
          <a:p>
            <a:r>
              <a:rPr lang="en-US" sz="1200" b="1" kern="1200" dirty="0" smtClean="0">
                <a:solidFill>
                  <a:schemeClr val="tx1"/>
                </a:solidFill>
                <a:effectLst/>
                <a:latin typeface="+mn-lt"/>
                <a:ea typeface="+mn-ea"/>
                <a:cs typeface="+mn-cs"/>
              </a:rPr>
              <a:t>Client</a:t>
            </a:r>
            <a:r>
              <a:rPr lang="en-US" sz="1200" kern="1200" dirty="0" smtClean="0">
                <a:solidFill>
                  <a:schemeClr val="tx1"/>
                </a:solidFill>
                <a:effectLst/>
                <a:latin typeface="+mn-lt"/>
                <a:ea typeface="+mn-ea"/>
                <a:cs typeface="+mn-cs"/>
              </a:rPr>
              <a:t>: Yeah. I wanted to give him another chance but I am just too naïve.</a:t>
            </a:r>
          </a:p>
          <a:p>
            <a:r>
              <a:rPr lang="en-US" sz="1200" b="1" kern="1200" dirty="0" smtClean="0">
                <a:solidFill>
                  <a:schemeClr val="tx1"/>
                </a:solidFill>
                <a:effectLst/>
                <a:latin typeface="+mn-lt"/>
                <a:ea typeface="+mn-ea"/>
                <a:cs typeface="+mn-cs"/>
              </a:rPr>
              <a:t>Therapist</a:t>
            </a:r>
            <a:r>
              <a:rPr lang="en-US" sz="1200" kern="1200" dirty="0" smtClean="0">
                <a:solidFill>
                  <a:schemeClr val="tx1"/>
                </a:solidFill>
                <a:effectLst/>
                <a:latin typeface="+mn-lt"/>
                <a:ea typeface="+mn-ea"/>
                <a:cs typeface="+mn-cs"/>
              </a:rPr>
              <a:t>: What is naïve in what you do? (</a:t>
            </a:r>
            <a:r>
              <a:rPr lang="en-US" sz="1200" i="1" kern="1200" dirty="0" smtClean="0">
                <a:solidFill>
                  <a:schemeClr val="tx1"/>
                </a:solidFill>
                <a:effectLst/>
                <a:latin typeface="+mn-lt"/>
                <a:ea typeface="+mn-ea"/>
                <a:cs typeface="+mn-cs"/>
              </a:rPr>
              <a:t>Redirects the evaluation toward the action again</a:t>
            </a:r>
            <a:r>
              <a:rPr lang="en-US" sz="1200" kern="1200" dirty="0" smtClean="0">
                <a:solidFill>
                  <a:schemeClr val="tx1"/>
                </a:solidFill>
                <a:effectLst/>
                <a:latin typeface="+mn-lt"/>
                <a:ea typeface="+mn-ea"/>
                <a:cs typeface="+mn-cs"/>
              </a:rPr>
              <a:t>)</a:t>
            </a:r>
          </a:p>
          <a:p>
            <a:r>
              <a:rPr lang="en-US" sz="1200" b="1" kern="1200" dirty="0" smtClean="0">
                <a:solidFill>
                  <a:schemeClr val="tx1"/>
                </a:solidFill>
                <a:effectLst/>
                <a:latin typeface="+mn-lt"/>
                <a:ea typeface="+mn-ea"/>
                <a:cs typeface="+mn-cs"/>
              </a:rPr>
              <a:t>Client</a:t>
            </a:r>
            <a:r>
              <a:rPr lang="en-US" sz="1200" kern="1200" dirty="0" smtClean="0">
                <a:solidFill>
                  <a:schemeClr val="tx1"/>
                </a:solidFill>
                <a:effectLst/>
                <a:latin typeface="+mn-lt"/>
                <a:ea typeface="+mn-ea"/>
                <a:cs typeface="+mn-cs"/>
              </a:rPr>
              <a:t>: That I still think he can change. </a:t>
            </a:r>
          </a:p>
          <a:p>
            <a:r>
              <a:rPr lang="en-US" sz="1200" b="1" kern="1200" dirty="0" smtClean="0">
                <a:solidFill>
                  <a:schemeClr val="tx1"/>
                </a:solidFill>
                <a:effectLst/>
                <a:latin typeface="+mn-lt"/>
                <a:ea typeface="+mn-ea"/>
                <a:cs typeface="+mn-cs"/>
              </a:rPr>
              <a:t>Therapist</a:t>
            </a:r>
            <a:r>
              <a:rPr lang="en-US" sz="1200" kern="1200" dirty="0" smtClean="0">
                <a:solidFill>
                  <a:schemeClr val="tx1"/>
                </a:solidFill>
                <a:effectLst/>
                <a:latin typeface="+mn-lt"/>
                <a:ea typeface="+mn-ea"/>
                <a:cs typeface="+mn-cs"/>
              </a:rPr>
              <a:t>: What did you do because you thought he could change? (</a:t>
            </a:r>
            <a:r>
              <a:rPr lang="en-US" sz="1200" i="1" kern="1200" dirty="0" smtClean="0">
                <a:solidFill>
                  <a:schemeClr val="tx1"/>
                </a:solidFill>
                <a:effectLst/>
                <a:latin typeface="+mn-lt"/>
                <a:ea typeface="+mn-ea"/>
                <a:cs typeface="+mn-cs"/>
              </a:rPr>
              <a:t>directs the client’s attention toward her actions</a:t>
            </a:r>
            <a:r>
              <a:rPr lang="en-US" sz="1200" kern="1200" dirty="0" smtClean="0">
                <a:solidFill>
                  <a:schemeClr val="tx1"/>
                </a:solidFill>
                <a:effectLst/>
                <a:latin typeface="+mn-lt"/>
                <a:ea typeface="+mn-ea"/>
                <a:cs typeface="+mn-cs"/>
              </a:rPr>
              <a:t>)</a:t>
            </a:r>
          </a:p>
          <a:p>
            <a:r>
              <a:rPr lang="en-US" sz="1200" b="1" kern="1200" dirty="0" smtClean="0">
                <a:solidFill>
                  <a:schemeClr val="tx1"/>
                </a:solidFill>
                <a:effectLst/>
                <a:latin typeface="+mn-lt"/>
                <a:ea typeface="+mn-ea"/>
                <a:cs typeface="+mn-cs"/>
              </a:rPr>
              <a:t>Client</a:t>
            </a:r>
            <a:r>
              <a:rPr lang="en-US" sz="1200" kern="1200" dirty="0" smtClean="0">
                <a:solidFill>
                  <a:schemeClr val="tx1"/>
                </a:solidFill>
                <a:effectLst/>
                <a:latin typeface="+mn-lt"/>
                <a:ea typeface="+mn-ea"/>
                <a:cs typeface="+mn-cs"/>
              </a:rPr>
              <a:t>: I prepared a weekend together. He had said that he would be done with his work by Friday night and we could leave early Saturday. But when he came back from work on Friday night, he said he would still have to work on Saturday morning and we would have to leave in the afternoon. I just couldn’t see the point of going out for the weekend if we arrived late on Saturday. So I said we should cancel.</a:t>
            </a:r>
          </a:p>
          <a:p>
            <a:r>
              <a:rPr lang="en-US" sz="1200" b="1" kern="1200" dirty="0" smtClean="0">
                <a:solidFill>
                  <a:schemeClr val="tx1"/>
                </a:solidFill>
                <a:effectLst/>
                <a:latin typeface="+mn-lt"/>
                <a:ea typeface="+mn-ea"/>
                <a:cs typeface="+mn-cs"/>
              </a:rPr>
              <a:t>Therapist</a:t>
            </a:r>
            <a:r>
              <a:rPr lang="en-US" sz="1200" kern="1200" dirty="0" smtClean="0">
                <a:solidFill>
                  <a:schemeClr val="tx1"/>
                </a:solidFill>
                <a:effectLst/>
                <a:latin typeface="+mn-lt"/>
                <a:ea typeface="+mn-ea"/>
                <a:cs typeface="+mn-cs"/>
              </a:rPr>
              <a:t>: I hear that you really wanted to spend this weekend together. That must have been really disappointing. </a:t>
            </a:r>
          </a:p>
          <a:p>
            <a:r>
              <a:rPr lang="en-US" sz="1200" b="1" kern="1200" dirty="0" smtClean="0">
                <a:solidFill>
                  <a:schemeClr val="tx1"/>
                </a:solidFill>
                <a:effectLst/>
                <a:latin typeface="+mn-lt"/>
                <a:ea typeface="+mn-ea"/>
                <a:cs typeface="+mn-cs"/>
              </a:rPr>
              <a:t>Client</a:t>
            </a:r>
            <a:r>
              <a:rPr lang="en-US" sz="1200" kern="1200" dirty="0" smtClean="0">
                <a:solidFill>
                  <a:schemeClr val="tx1"/>
                </a:solidFill>
                <a:effectLst/>
                <a:latin typeface="+mn-lt"/>
                <a:ea typeface="+mn-ea"/>
                <a:cs typeface="+mn-cs"/>
              </a:rPr>
              <a:t>: Yeah. I am disappointed by him and by myself for being so stupid.</a:t>
            </a:r>
          </a:p>
          <a:p>
            <a:r>
              <a:rPr lang="en-US" sz="1200" b="1" kern="1200" dirty="0" smtClean="0">
                <a:solidFill>
                  <a:schemeClr val="tx1"/>
                </a:solidFill>
                <a:effectLst/>
                <a:latin typeface="+mn-lt"/>
                <a:ea typeface="+mn-ea"/>
                <a:cs typeface="+mn-cs"/>
              </a:rPr>
              <a:t>Therapist</a:t>
            </a:r>
            <a:r>
              <a:rPr lang="en-US" sz="1200" kern="1200" dirty="0" smtClean="0">
                <a:solidFill>
                  <a:schemeClr val="tx1"/>
                </a:solidFill>
                <a:effectLst/>
                <a:latin typeface="+mn-lt"/>
                <a:ea typeface="+mn-ea"/>
                <a:cs typeface="+mn-cs"/>
              </a:rPr>
              <a:t>: What do think you could do to avoid having a weekend together be ruined again? (</a:t>
            </a:r>
            <a:r>
              <a:rPr lang="en-US" sz="1200" i="1" kern="1200" dirty="0" smtClean="0">
                <a:solidFill>
                  <a:schemeClr val="tx1"/>
                </a:solidFill>
                <a:effectLst/>
                <a:latin typeface="+mn-lt"/>
                <a:ea typeface="+mn-ea"/>
                <a:cs typeface="+mn-cs"/>
              </a:rPr>
              <a:t>Helps the client target actions rather than the self to change outcomes</a:t>
            </a:r>
            <a:r>
              <a:rPr lang="en-US" sz="1200" kern="1200" dirty="0" smtClean="0">
                <a:solidFill>
                  <a:schemeClr val="tx1"/>
                </a:solidFill>
                <a:effectLst/>
                <a:latin typeface="+mn-lt"/>
                <a:ea typeface="+mn-ea"/>
                <a:cs typeface="+mn-cs"/>
              </a:rPr>
              <a:t>)</a:t>
            </a:r>
          </a:p>
          <a:p>
            <a:r>
              <a:rPr lang="en-US" sz="1200" b="1" kern="1200" dirty="0" smtClean="0">
                <a:solidFill>
                  <a:schemeClr val="tx1"/>
                </a:solidFill>
                <a:effectLst/>
                <a:latin typeface="+mn-lt"/>
                <a:ea typeface="+mn-ea"/>
                <a:cs typeface="+mn-cs"/>
              </a:rPr>
              <a:t>Client</a:t>
            </a:r>
            <a:r>
              <a:rPr lang="en-US" sz="1200" kern="1200" dirty="0" smtClean="0">
                <a:solidFill>
                  <a:schemeClr val="tx1"/>
                </a:solidFill>
                <a:effectLst/>
                <a:latin typeface="+mn-lt"/>
                <a:ea typeface="+mn-ea"/>
                <a:cs typeface="+mn-cs"/>
              </a:rPr>
              <a:t>: I need to stop being naïve.</a:t>
            </a:r>
          </a:p>
          <a:p>
            <a:r>
              <a:rPr lang="en-US" sz="1200" b="1" kern="1200" dirty="0" smtClean="0">
                <a:solidFill>
                  <a:schemeClr val="tx1"/>
                </a:solidFill>
                <a:effectLst/>
                <a:latin typeface="+mn-lt"/>
                <a:ea typeface="+mn-ea"/>
                <a:cs typeface="+mn-cs"/>
              </a:rPr>
              <a:t>Therapist</a:t>
            </a:r>
            <a:r>
              <a:rPr lang="en-US" sz="1200" kern="1200" dirty="0" smtClean="0">
                <a:solidFill>
                  <a:schemeClr val="tx1"/>
                </a:solidFill>
                <a:effectLst/>
                <a:latin typeface="+mn-lt"/>
                <a:ea typeface="+mn-ea"/>
                <a:cs typeface="+mn-cs"/>
              </a:rPr>
              <a:t>: What would you do differently, that would not be naïve? (</a:t>
            </a:r>
            <a:r>
              <a:rPr lang="en-US" sz="1200" i="1" kern="1200" dirty="0" smtClean="0">
                <a:solidFill>
                  <a:schemeClr val="tx1"/>
                </a:solidFill>
                <a:effectLst/>
                <a:latin typeface="+mn-lt"/>
                <a:ea typeface="+mn-ea"/>
                <a:cs typeface="+mn-cs"/>
              </a:rPr>
              <a:t>Redirects the evaluation toward actions again</a:t>
            </a:r>
            <a:r>
              <a:rPr lang="en-US" sz="1200" kern="1200" dirty="0" smtClean="0">
                <a:solidFill>
                  <a:schemeClr val="tx1"/>
                </a:solidFill>
                <a:effectLst/>
                <a:latin typeface="+mn-lt"/>
                <a:ea typeface="+mn-ea"/>
                <a:cs typeface="+mn-cs"/>
              </a:rPr>
              <a:t>)</a:t>
            </a:r>
          </a:p>
          <a:p>
            <a:r>
              <a:rPr lang="en-US" sz="1200" b="1" kern="1200" dirty="0" smtClean="0">
                <a:solidFill>
                  <a:schemeClr val="tx1"/>
                </a:solidFill>
                <a:effectLst/>
                <a:latin typeface="+mn-lt"/>
                <a:ea typeface="+mn-ea"/>
                <a:cs typeface="+mn-cs"/>
              </a:rPr>
              <a:t>Client</a:t>
            </a:r>
            <a:r>
              <a:rPr lang="en-US" sz="1200" kern="1200" dirty="0" smtClean="0">
                <a:solidFill>
                  <a:schemeClr val="tx1"/>
                </a:solidFill>
                <a:effectLst/>
                <a:latin typeface="+mn-lt"/>
                <a:ea typeface="+mn-ea"/>
                <a:cs typeface="+mn-cs"/>
              </a:rPr>
              <a:t>: I would have to tell him that I don’t think he can get his work done by Friday night if he doesn’t arrange his schedule better during the week.</a:t>
            </a:r>
          </a:p>
          <a:p>
            <a:endParaRPr lang="en-US" dirty="0"/>
          </a:p>
        </p:txBody>
      </p:sp>
      <p:sp>
        <p:nvSpPr>
          <p:cNvPr id="4" name="Slide Number Placeholder 3"/>
          <p:cNvSpPr>
            <a:spLocks noGrp="1"/>
          </p:cNvSpPr>
          <p:nvPr>
            <p:ph type="sldNum" sz="quarter" idx="10"/>
          </p:nvPr>
        </p:nvSpPr>
        <p:spPr/>
        <p:txBody>
          <a:bodyPr/>
          <a:lstStyle/>
          <a:p>
            <a:fld id="{4BC99D42-88B7-2147-B36C-E7E178D26DD7}" type="slidenum">
              <a:rPr lang="en-US" smtClean="0"/>
              <a:t>71</a:t>
            </a:fld>
            <a:endParaRPr lang="en-US"/>
          </a:p>
        </p:txBody>
      </p:sp>
    </p:spTree>
    <p:extLst>
      <p:ext uri="{BB962C8B-B14F-4D97-AF65-F5344CB8AC3E}">
        <p14:creationId xmlns:p14="http://schemas.microsoft.com/office/powerpoint/2010/main" val="1936547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inside a variety of psychotherapy systems and treatment protocols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What has been missing is a basic science of language that can promote vitality and minimize harmful responses to psychological pain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Like the air we breathe, language is as useful as it is pervasive, but we rarely pay attention to it unless something goes awry – such as when we can’t find the right words, there is a misunderstanding, communication breaks down, or there seems to be no way to motivate a client to change harmful behaviors.  </a:t>
            </a:r>
          </a:p>
          <a:p>
            <a:endParaRPr lang="en-US" dirty="0"/>
          </a:p>
        </p:txBody>
      </p:sp>
      <p:sp>
        <p:nvSpPr>
          <p:cNvPr id="4" name="Slide Number Placeholder 3"/>
          <p:cNvSpPr>
            <a:spLocks noGrp="1"/>
          </p:cNvSpPr>
          <p:nvPr>
            <p:ph type="sldNum" sz="quarter" idx="10"/>
          </p:nvPr>
        </p:nvSpPr>
        <p:spPr/>
        <p:txBody>
          <a:bodyPr/>
          <a:lstStyle/>
          <a:p>
            <a:fld id="{E12F24A5-B2EF-F941-91DB-7A73C4E9FF01}" type="slidenum">
              <a:rPr lang="en-US" smtClean="0"/>
              <a:pPr/>
              <a:t>8</a:t>
            </a:fld>
            <a:endParaRPr lang="en-US"/>
          </a:p>
        </p:txBody>
      </p:sp>
    </p:spTree>
    <p:extLst>
      <p:ext uri="{BB962C8B-B14F-4D97-AF65-F5344CB8AC3E}">
        <p14:creationId xmlns:p14="http://schemas.microsoft.com/office/powerpoint/2010/main" val="13488523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www.ijpsy.com</a:t>
            </a:r>
            <a:r>
              <a:rPr lang="en-US" dirty="0" smtClean="0"/>
              <a:t>/volumen13/num3/368/an-empirical-investigation-of-hierarchical-</a:t>
            </a:r>
            <a:r>
              <a:rPr lang="en-US" dirty="0" err="1" smtClean="0"/>
              <a:t>EN.pdf</a:t>
            </a:r>
            <a:endParaRPr lang="en-US" dirty="0" smtClean="0"/>
          </a:p>
          <a:p>
            <a:endParaRPr lang="en-US" dirty="0"/>
          </a:p>
        </p:txBody>
      </p:sp>
      <p:sp>
        <p:nvSpPr>
          <p:cNvPr id="4" name="Slide Number Placeholder 3"/>
          <p:cNvSpPr>
            <a:spLocks noGrp="1"/>
          </p:cNvSpPr>
          <p:nvPr>
            <p:ph type="sldNum" sz="quarter" idx="10"/>
          </p:nvPr>
        </p:nvSpPr>
        <p:spPr/>
        <p:txBody>
          <a:bodyPr/>
          <a:lstStyle/>
          <a:p>
            <a:fld id="{086A7B70-2AD0-F54E-8873-37678600C7A5}" type="slidenum">
              <a:rPr lang="en-US" smtClean="0"/>
              <a:t>73</a:t>
            </a:fld>
            <a:endParaRPr lang="en-US"/>
          </a:p>
        </p:txBody>
      </p:sp>
    </p:spTree>
    <p:extLst>
      <p:ext uri="{BB962C8B-B14F-4D97-AF65-F5344CB8AC3E}">
        <p14:creationId xmlns:p14="http://schemas.microsoft.com/office/powerpoint/2010/main" val="18709606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both were associated with significantly less believability, less guilt, </a:t>
            </a:r>
          </a:p>
          <a:p>
            <a:endParaRPr lang="en-US" dirty="0" smtClean="0"/>
          </a:p>
          <a:p>
            <a:r>
              <a:rPr lang="en-US" dirty="0" smtClean="0"/>
              <a:t>Induction</a:t>
            </a:r>
            <a:r>
              <a:rPr lang="en-US" baseline="0" dirty="0" smtClean="0"/>
              <a:t> involves writing and saying a negative self referential thought</a:t>
            </a:r>
            <a:endParaRPr lang="en-US" dirty="0" smtClean="0"/>
          </a:p>
          <a:p>
            <a:endParaRPr lang="en-US" dirty="0" smtClean="0"/>
          </a:p>
          <a:p>
            <a:r>
              <a:rPr lang="en-US" dirty="0" smtClean="0"/>
              <a:t>less vividness, and significantly less distraction.</a:t>
            </a:r>
          </a:p>
          <a:p>
            <a:endParaRPr lang="en-US" dirty="0" smtClean="0"/>
          </a:p>
          <a:p>
            <a:r>
              <a:rPr lang="en-US" dirty="0" smtClean="0"/>
              <a:t>MORE</a:t>
            </a:r>
            <a:r>
              <a:rPr lang="en-US" baseline="0" dirty="0" smtClean="0"/>
              <a:t> CLEAR HERE</a:t>
            </a:r>
            <a:endParaRPr lang="en-US" dirty="0"/>
          </a:p>
        </p:txBody>
      </p:sp>
      <p:sp>
        <p:nvSpPr>
          <p:cNvPr id="4" name="Slide Number Placeholder 3"/>
          <p:cNvSpPr>
            <a:spLocks noGrp="1"/>
          </p:cNvSpPr>
          <p:nvPr>
            <p:ph type="sldNum" sz="quarter" idx="10"/>
          </p:nvPr>
        </p:nvSpPr>
        <p:spPr/>
        <p:txBody>
          <a:bodyPr/>
          <a:lstStyle/>
          <a:p>
            <a:fld id="{086A7B70-2AD0-F54E-8873-37678600C7A5}" type="slidenum">
              <a:rPr lang="en-US" smtClean="0"/>
              <a:t>74</a:t>
            </a:fld>
            <a:endParaRPr lang="en-US"/>
          </a:p>
        </p:txBody>
      </p:sp>
    </p:spTree>
    <p:extLst>
      <p:ext uri="{BB962C8B-B14F-4D97-AF65-F5344CB8AC3E}">
        <p14:creationId xmlns:p14="http://schemas.microsoft.com/office/powerpoint/2010/main" val="2718870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THEM TO TRY THIS OUT IF</a:t>
            </a:r>
            <a:r>
              <a:rPr lang="en-US" baseline="0" dirty="0" smtClean="0"/>
              <a:t> TIME</a:t>
            </a:r>
            <a:endParaRPr lang="en-US" dirty="0" smtClean="0"/>
          </a:p>
          <a:p>
            <a:endParaRPr lang="en-US" dirty="0" smtClean="0"/>
          </a:p>
          <a:p>
            <a:r>
              <a:rPr lang="en-US" dirty="0" smtClean="0"/>
              <a:t>Foody et al = 18 per group</a:t>
            </a:r>
          </a:p>
          <a:p>
            <a:endParaRPr lang="en-US" dirty="0" smtClean="0"/>
          </a:p>
          <a:p>
            <a:r>
              <a:rPr lang="en-US" dirty="0" smtClean="0"/>
              <a:t>Think of</a:t>
            </a:r>
            <a:r>
              <a:rPr lang="en-US" baseline="0" dirty="0" smtClean="0"/>
              <a:t> a negative thought about yourself</a:t>
            </a:r>
          </a:p>
          <a:p>
            <a:endParaRPr lang="en-US" baseline="0" dirty="0" smtClean="0"/>
          </a:p>
          <a:p>
            <a:r>
              <a:rPr lang="en-US" sz="1200" kern="1200" dirty="0" smtClean="0">
                <a:solidFill>
                  <a:schemeClr val="tx1"/>
                </a:solidFill>
                <a:effectLst/>
                <a:latin typeface="+mn-lt"/>
                <a:ea typeface="+mn-ea"/>
                <a:cs typeface="+mn-cs"/>
              </a:rPr>
              <a:t>Only one published study has investigated the way in which deictic relations may be altered using ACT-based techniques, such as </a:t>
            </a:r>
            <a:r>
              <a:rPr lang="en-US" sz="1200" kern="1200" dirty="0" err="1" smtClean="0">
                <a:solidFill>
                  <a:schemeClr val="tx1"/>
                </a:solidFill>
                <a:effectLst/>
                <a:latin typeface="+mn-lt"/>
                <a:ea typeface="+mn-ea"/>
                <a:cs typeface="+mn-cs"/>
              </a:rPr>
              <a:t>defusion</a:t>
            </a:r>
            <a:r>
              <a:rPr lang="en-US" sz="1200" kern="1200" dirty="0" smtClean="0">
                <a:solidFill>
                  <a:schemeClr val="tx1"/>
                </a:solidFill>
                <a:effectLst/>
                <a:latin typeface="+mn-lt"/>
                <a:ea typeface="+mn-ea"/>
                <a:cs typeface="+mn-cs"/>
              </a:rPr>
              <a:t> and self as context (i.e., Luciano, Ruiz, </a:t>
            </a:r>
            <a:r>
              <a:rPr lang="en-US" sz="1200" kern="1200" dirty="0" err="1" smtClean="0">
                <a:solidFill>
                  <a:schemeClr val="tx1"/>
                </a:solidFill>
                <a:effectLst/>
                <a:latin typeface="+mn-lt"/>
                <a:ea typeface="+mn-ea"/>
                <a:cs typeface="+mn-cs"/>
              </a:rPr>
              <a:t>Vizcaíno-Torres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Sánchez-Martín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Gutiérrez-Martínez</a:t>
            </a:r>
            <a:r>
              <a:rPr lang="en-US" sz="1200" kern="1200" dirty="0" smtClean="0">
                <a:solidFill>
                  <a:schemeClr val="tx1"/>
                </a:solidFill>
                <a:effectLst/>
                <a:latin typeface="+mn-lt"/>
                <a:ea typeface="+mn-ea"/>
                <a:cs typeface="+mn-cs"/>
              </a:rPr>
              <a:t>, &amp; </a:t>
            </a:r>
            <a:r>
              <a:rPr lang="en-US" sz="1200" kern="1200" dirty="0" err="1" smtClean="0">
                <a:solidFill>
                  <a:schemeClr val="tx1"/>
                </a:solidFill>
                <a:effectLst/>
                <a:latin typeface="+mn-lt"/>
                <a:ea typeface="+mn-ea"/>
                <a:cs typeface="+mn-cs"/>
              </a:rPr>
              <a:t>López-López</a:t>
            </a:r>
            <a:r>
              <a:rPr lang="en-US" sz="1200" kern="1200" dirty="0" smtClean="0">
                <a:solidFill>
                  <a:schemeClr val="tx1"/>
                </a:solidFill>
                <a:effectLst/>
                <a:latin typeface="+mn-lt"/>
                <a:ea typeface="+mn-ea"/>
                <a:cs typeface="+mn-cs"/>
              </a:rPr>
              <a:t>, 2011). In their ‘</a:t>
            </a:r>
            <a:r>
              <a:rPr lang="en-US" sz="1200" kern="1200" dirty="0" err="1" smtClean="0">
                <a:solidFill>
                  <a:schemeClr val="tx1"/>
                </a:solidFill>
                <a:effectLst/>
                <a:latin typeface="+mn-lt"/>
                <a:ea typeface="+mn-ea"/>
                <a:cs typeface="+mn-cs"/>
              </a:rPr>
              <a:t>defusion</a:t>
            </a:r>
            <a:r>
              <a:rPr lang="en-US" sz="1200" kern="1200" dirty="0" smtClean="0">
                <a:solidFill>
                  <a:schemeClr val="tx1"/>
                </a:solidFill>
                <a:effectLst/>
                <a:latin typeface="+mn-lt"/>
                <a:ea typeface="+mn-ea"/>
                <a:cs typeface="+mn-cs"/>
              </a:rPr>
              <a:t> I’ condition, these researchers attempted to facilitate </a:t>
            </a:r>
            <a:r>
              <a:rPr lang="en-US" sz="1200" kern="1200" dirty="0" err="1" smtClean="0">
                <a:solidFill>
                  <a:schemeClr val="tx1"/>
                </a:solidFill>
                <a:effectLst/>
                <a:latin typeface="+mn-lt"/>
                <a:ea typeface="+mn-ea"/>
                <a:cs typeface="+mn-cs"/>
              </a:rPr>
              <a:t>defusion</a:t>
            </a:r>
            <a:r>
              <a:rPr lang="en-US" sz="1200" kern="1200" dirty="0" smtClean="0">
                <a:solidFill>
                  <a:schemeClr val="tx1"/>
                </a:solidFill>
                <a:effectLst/>
                <a:latin typeface="+mn-lt"/>
                <a:ea typeface="+mn-ea"/>
                <a:cs typeface="+mn-cs"/>
              </a:rPr>
              <a:t> or separation between the self and content with adolescents at high or low risk of conduct </a:t>
            </a:r>
            <a:r>
              <a:rPr lang="en-US" sz="1200" kern="1200" dirty="0" err="1" smtClean="0">
                <a:solidFill>
                  <a:schemeClr val="tx1"/>
                </a:solidFill>
                <a:effectLst/>
                <a:latin typeface="+mn-lt"/>
                <a:ea typeface="+mn-ea"/>
                <a:cs typeface="+mn-cs"/>
              </a:rPr>
              <a:t>dif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culties</a:t>
            </a:r>
            <a:r>
              <a:rPr lang="en-US" sz="1200" kern="1200" dirty="0" smtClean="0">
                <a:solidFill>
                  <a:schemeClr val="tx1"/>
                </a:solidFill>
                <a:effectLst/>
                <a:latin typeface="+mn-lt"/>
                <a:ea typeface="+mn-ea"/>
                <a:cs typeface="+mn-cs"/>
              </a:rPr>
              <a:t>. For example, participants in the </a:t>
            </a:r>
            <a:r>
              <a:rPr lang="en-US" sz="1200" kern="1200" dirty="0" err="1" smtClean="0">
                <a:solidFill>
                  <a:schemeClr val="tx1"/>
                </a:solidFill>
                <a:effectLst/>
                <a:latin typeface="+mn-lt"/>
                <a:ea typeface="+mn-ea"/>
                <a:cs typeface="+mn-cs"/>
              </a:rPr>
              <a:t>defusion</a:t>
            </a:r>
            <a:r>
              <a:rPr lang="en-US" sz="1200" kern="1200" dirty="0" smtClean="0">
                <a:solidFill>
                  <a:schemeClr val="tx1"/>
                </a:solidFill>
                <a:effectLst/>
                <a:latin typeface="+mn-lt"/>
                <a:ea typeface="+mn-ea"/>
                <a:cs typeface="+mn-cs"/>
              </a:rPr>
              <a:t> I intervention were instructed to “Just contemplate your thought as if you were contemplating a painting”. With a similar but </a:t>
            </a:r>
            <a:r>
              <a:rPr lang="en-US" sz="1200" kern="1200" dirty="0" err="1" smtClean="0">
                <a:solidFill>
                  <a:schemeClr val="tx1"/>
                </a:solidFill>
                <a:effectLst/>
                <a:latin typeface="+mn-lt"/>
                <a:ea typeface="+mn-ea"/>
                <a:cs typeface="+mn-cs"/>
              </a:rPr>
              <a:t>naïve</a:t>
            </a:r>
            <a:r>
              <a:rPr lang="en-US" sz="1200" kern="1200" dirty="0" smtClean="0">
                <a:solidFill>
                  <a:schemeClr val="tx1"/>
                </a:solidFill>
                <a:effectLst/>
                <a:latin typeface="+mn-lt"/>
                <a:ea typeface="+mn-ea"/>
                <a:cs typeface="+mn-cs"/>
              </a:rPr>
              <a:t> sample, their ‘</a:t>
            </a:r>
            <a:r>
              <a:rPr lang="en-US" sz="1200" kern="1200" dirty="0" err="1" smtClean="0">
                <a:solidFill>
                  <a:schemeClr val="tx1"/>
                </a:solidFill>
                <a:effectLst/>
                <a:latin typeface="+mn-lt"/>
                <a:ea typeface="+mn-ea"/>
                <a:cs typeface="+mn-cs"/>
              </a:rPr>
              <a:t>defusion</a:t>
            </a:r>
            <a:r>
              <a:rPr lang="en-US" sz="1200" kern="1200" dirty="0" smtClean="0">
                <a:solidFill>
                  <a:schemeClr val="tx1"/>
                </a:solidFill>
                <a:effectLst/>
                <a:latin typeface="+mn-lt"/>
                <a:ea typeface="+mn-ea"/>
                <a:cs typeface="+mn-cs"/>
              </a:rPr>
              <a:t> II’ condition employed a more extensive protocol of ACT-based techniques that </a:t>
            </a:r>
            <a:r>
              <a:rPr lang="en-US" sz="1200" kern="1200" dirty="0" err="1" smtClean="0">
                <a:solidFill>
                  <a:schemeClr val="tx1"/>
                </a:solidFill>
                <a:effectLst/>
                <a:latin typeface="+mn-lt"/>
                <a:ea typeface="+mn-ea"/>
                <a:cs typeface="+mn-cs"/>
              </a:rPr>
              <a:t>speci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cally</a:t>
            </a:r>
            <a:r>
              <a:rPr lang="en-US" sz="1200" kern="1200" dirty="0" smtClean="0">
                <a:solidFill>
                  <a:schemeClr val="tx1"/>
                </a:solidFill>
                <a:effectLst/>
                <a:latin typeface="+mn-lt"/>
                <a:ea typeface="+mn-ea"/>
                <a:cs typeface="+mn-cs"/>
              </a:rPr>
              <a:t> attempted to establish hierarchical relations between the self and the content (e.g., “Imagine yourself so big as to have room for all of the thoughts you have had today”). The </a:t>
            </a:r>
            <a:r>
              <a:rPr lang="en-US" sz="1200" kern="1200" dirty="0" err="1" smtClean="0">
                <a:solidFill>
                  <a:schemeClr val="tx1"/>
                </a:solidFill>
                <a:effectLst/>
                <a:latin typeface="+mn-lt"/>
                <a:ea typeface="+mn-ea"/>
                <a:cs typeface="+mn-cs"/>
              </a:rPr>
              <a:t>ndings</a:t>
            </a:r>
            <a:r>
              <a:rPr lang="en-US" sz="1200" kern="1200" dirty="0" smtClean="0">
                <a:solidFill>
                  <a:schemeClr val="tx1"/>
                </a:solidFill>
                <a:effectLst/>
                <a:latin typeface="+mn-lt"/>
                <a:ea typeface="+mn-ea"/>
                <a:cs typeface="+mn-cs"/>
              </a:rPr>
              <a:t> indicated superiority on a range of measures of clinical improvement (including reductions in problem behavior) for </a:t>
            </a:r>
            <a:r>
              <a:rPr lang="en-US" sz="1200" kern="1200" dirty="0" err="1" smtClean="0">
                <a:solidFill>
                  <a:schemeClr val="tx1"/>
                </a:solidFill>
                <a:effectLst/>
                <a:latin typeface="+mn-lt"/>
                <a:ea typeface="+mn-ea"/>
                <a:cs typeface="+mn-cs"/>
              </a:rPr>
              <a:t>defusion</a:t>
            </a:r>
            <a:r>
              <a:rPr lang="en-US" sz="1200" kern="1200" dirty="0" smtClean="0">
                <a:solidFill>
                  <a:schemeClr val="tx1"/>
                </a:solidFill>
                <a:effectLst/>
                <a:latin typeface="+mn-lt"/>
                <a:ea typeface="+mn-ea"/>
                <a:cs typeface="+mn-cs"/>
              </a:rPr>
              <a:t> II over </a:t>
            </a:r>
            <a:r>
              <a:rPr lang="en-US" sz="1200" kern="1200" dirty="0" err="1" smtClean="0">
                <a:solidFill>
                  <a:schemeClr val="tx1"/>
                </a:solidFill>
                <a:effectLst/>
                <a:latin typeface="+mn-lt"/>
                <a:ea typeface="+mn-ea"/>
                <a:cs typeface="+mn-cs"/>
              </a:rPr>
              <a:t>defusion</a:t>
            </a:r>
            <a:r>
              <a:rPr lang="en-US" sz="1200" kern="1200" dirty="0" smtClean="0">
                <a:solidFill>
                  <a:schemeClr val="tx1"/>
                </a:solidFill>
                <a:effectLst/>
                <a:latin typeface="+mn-lt"/>
                <a:ea typeface="+mn-ea"/>
                <a:cs typeface="+mn-cs"/>
              </a:rPr>
              <a:t> I. In short, it was more bene </a:t>
            </a:r>
            <a:r>
              <a:rPr lang="en-US" sz="1200" kern="1200" dirty="0" err="1" smtClean="0">
                <a:solidFill>
                  <a:schemeClr val="tx1"/>
                </a:solidFill>
                <a:effectLst/>
                <a:latin typeface="+mn-lt"/>
                <a:ea typeface="+mn-ea"/>
                <a:cs typeface="+mn-cs"/>
              </a:rPr>
              <a:t>cial</a:t>
            </a:r>
            <a:r>
              <a:rPr lang="en-US" sz="1200" kern="1200" dirty="0" smtClean="0">
                <a:solidFill>
                  <a:schemeClr val="tx1"/>
                </a:solidFill>
                <a:effectLst/>
                <a:latin typeface="+mn-lt"/>
                <a:ea typeface="+mn-ea"/>
                <a:cs typeface="+mn-cs"/>
              </a:rPr>
              <a:t> for the participants to learn to adopt a hierarchical perspective with regard to their content, rather than a simply distinct perspective. These outcomes not only provided insight into the middle level concept of </a:t>
            </a:r>
            <a:r>
              <a:rPr lang="en-US" sz="1200" kern="1200" dirty="0" err="1" smtClean="0">
                <a:solidFill>
                  <a:schemeClr val="tx1"/>
                </a:solidFill>
                <a:effectLst/>
                <a:latin typeface="+mn-lt"/>
                <a:ea typeface="+mn-ea"/>
                <a:cs typeface="+mn-cs"/>
              </a:rPr>
              <a:t>defusion</a:t>
            </a:r>
            <a:r>
              <a:rPr lang="en-US" sz="1200" kern="1200" dirty="0" smtClean="0">
                <a:solidFill>
                  <a:schemeClr val="tx1"/>
                </a:solidFill>
                <a:effectLst/>
                <a:latin typeface="+mn-lt"/>
                <a:ea typeface="+mn-ea"/>
                <a:cs typeface="+mn-cs"/>
              </a:rPr>
              <a:t>, but illustrated its potential overlap with the deictic relations and self.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0A63A25B-2285-C840-B039-F2EEB9C384F9}" type="slidenum">
              <a:rPr lang="en-US" smtClean="0"/>
              <a:t>75</a:t>
            </a:fld>
            <a:endParaRPr lang="en-US"/>
          </a:p>
        </p:txBody>
      </p:sp>
    </p:spTree>
    <p:extLst>
      <p:ext uri="{BB962C8B-B14F-4D97-AF65-F5344CB8AC3E}">
        <p14:creationId xmlns:p14="http://schemas.microsoft.com/office/powerpoint/2010/main" val="21409336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C99D42-88B7-2147-B36C-E7E178D26DD7}" type="slidenum">
              <a:rPr lang="en-US" smtClean="0"/>
              <a:t>76</a:t>
            </a:fld>
            <a:endParaRPr lang="en-US"/>
          </a:p>
        </p:txBody>
      </p:sp>
    </p:spTree>
    <p:extLst>
      <p:ext uri="{BB962C8B-B14F-4D97-AF65-F5344CB8AC3E}">
        <p14:creationId xmlns:p14="http://schemas.microsoft.com/office/powerpoint/2010/main" val="16121972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Applying</a:t>
            </a:r>
            <a:r>
              <a:rPr lang="en-US" baseline="0" dirty="0" smtClean="0"/>
              <a:t> for job improves relationship</a:t>
            </a:r>
            <a:endParaRPr lang="en-US" dirty="0"/>
          </a:p>
        </p:txBody>
      </p:sp>
      <p:sp>
        <p:nvSpPr>
          <p:cNvPr id="4" name="Slide Number Placeholder 3"/>
          <p:cNvSpPr>
            <a:spLocks noGrp="1"/>
          </p:cNvSpPr>
          <p:nvPr>
            <p:ph type="sldNum" sz="quarter" idx="10"/>
          </p:nvPr>
        </p:nvSpPr>
        <p:spPr/>
        <p:txBody>
          <a:bodyPr/>
          <a:lstStyle/>
          <a:p>
            <a:fld id="{4BC99D42-88B7-2147-B36C-E7E178D26DD7}" type="slidenum">
              <a:rPr lang="en-US" smtClean="0"/>
              <a:t>78</a:t>
            </a:fld>
            <a:endParaRPr lang="en-US"/>
          </a:p>
        </p:txBody>
      </p:sp>
    </p:spTree>
    <p:extLst>
      <p:ext uri="{BB962C8B-B14F-4D97-AF65-F5344CB8AC3E}">
        <p14:creationId xmlns:p14="http://schemas.microsoft.com/office/powerpoint/2010/main" val="14183802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therapist asks group members to share one or all of their committed action plans to bring the pieces back into their lives. She has each group member identify </a:t>
            </a:r>
            <a:r>
              <a:rPr lang="en-US" sz="1200" i="1" kern="1200" dirty="0" smtClean="0">
                <a:solidFill>
                  <a:schemeClr val="tx1"/>
                </a:solidFill>
                <a:effectLst/>
                <a:latin typeface="+mn-lt"/>
                <a:ea typeface="+mn-ea"/>
                <a:cs typeface="+mn-cs"/>
              </a:rPr>
              <a:t>one thing </a:t>
            </a:r>
            <a:r>
              <a:rPr lang="en-US" sz="1200" kern="1200" dirty="0" smtClean="0">
                <a:solidFill>
                  <a:schemeClr val="tx1"/>
                </a:solidFill>
                <a:effectLst/>
                <a:latin typeface="+mn-lt"/>
                <a:ea typeface="+mn-ea"/>
                <a:cs typeface="+mn-cs"/>
              </a:rPr>
              <a:t>he is willing to do </a:t>
            </a:r>
            <a:r>
              <a:rPr lang="en-US" sz="1200" i="1" kern="1200" dirty="0" smtClean="0">
                <a:solidFill>
                  <a:schemeClr val="tx1"/>
                </a:solidFill>
                <a:effectLst/>
                <a:latin typeface="+mn-lt"/>
                <a:ea typeface="+mn-ea"/>
                <a:cs typeface="+mn-cs"/>
              </a:rPr>
              <a:t>today </a:t>
            </a:r>
            <a:r>
              <a:rPr lang="en-US" sz="1200" kern="1200" dirty="0" smtClean="0">
                <a:solidFill>
                  <a:schemeClr val="tx1"/>
                </a:solidFill>
                <a:effectLst/>
                <a:latin typeface="+mn-lt"/>
                <a:ea typeface="+mn-ea"/>
                <a:cs typeface="+mn-cs"/>
              </a:rPr>
              <a:t>to put a piece back into his life. Finally, she has each group member stand up and state, “In service of my value, I am willing to .” </a:t>
            </a:r>
          </a:p>
          <a:p>
            <a:endParaRPr lang="en-US" dirty="0" smtClean="0"/>
          </a:p>
          <a:p>
            <a:endParaRPr lang="en-US" dirty="0" smtClean="0"/>
          </a:p>
          <a:p>
            <a:r>
              <a:rPr lang="en-US" dirty="0" smtClean="0"/>
              <a:t>Write down something meaningful to you?</a:t>
            </a:r>
          </a:p>
          <a:p>
            <a:r>
              <a:rPr lang="en-US" dirty="0" smtClean="0"/>
              <a:t>Something purposeful to you? </a:t>
            </a:r>
          </a:p>
          <a:p>
            <a:r>
              <a:rPr lang="en-US" dirty="0" smtClean="0"/>
              <a:t>Something you used to do? </a:t>
            </a:r>
          </a:p>
          <a:p>
            <a:r>
              <a:rPr lang="en-US" dirty="0" smtClean="0"/>
              <a:t>Something that you no longer do?</a:t>
            </a:r>
          </a:p>
          <a:p>
            <a:endParaRPr lang="en-US" dirty="0" smtClean="0"/>
          </a:p>
          <a:p>
            <a:r>
              <a:rPr lang="en-US" dirty="0" smtClean="0"/>
              <a:t>What does that tell you about what you value in that area?</a:t>
            </a:r>
          </a:p>
          <a:p>
            <a:endParaRPr lang="en-US" dirty="0" smtClean="0"/>
          </a:p>
          <a:p>
            <a:r>
              <a:rPr lang="en-US" dirty="0" smtClean="0"/>
              <a:t>In service of my value, I am willing to_____________ .”</a:t>
            </a:r>
          </a:p>
          <a:p>
            <a:endParaRPr lang="en-US" dirty="0"/>
          </a:p>
        </p:txBody>
      </p:sp>
      <p:sp>
        <p:nvSpPr>
          <p:cNvPr id="4" name="Slide Number Placeholder 3"/>
          <p:cNvSpPr>
            <a:spLocks noGrp="1"/>
          </p:cNvSpPr>
          <p:nvPr>
            <p:ph type="sldNum" sz="quarter" idx="10"/>
          </p:nvPr>
        </p:nvSpPr>
        <p:spPr/>
        <p:txBody>
          <a:bodyPr/>
          <a:lstStyle/>
          <a:p>
            <a:fld id="{CEFCB802-9753-5D45-A13D-3B3914997602}" type="slidenum">
              <a:rPr lang="en-US" smtClean="0"/>
              <a:t>80</a:t>
            </a:fld>
            <a:endParaRPr lang="en-US"/>
          </a:p>
        </p:txBody>
      </p:sp>
    </p:spTree>
    <p:extLst>
      <p:ext uri="{BB962C8B-B14F-4D97-AF65-F5344CB8AC3E}">
        <p14:creationId xmlns:p14="http://schemas.microsoft.com/office/powerpoint/2010/main" val="1933514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understand “mother” to have a particular kind of relationship to “child” or when we evaluate something as “bigger” by relating it to something less big. </a:t>
            </a:r>
          </a:p>
          <a:p>
            <a:r>
              <a:rPr lang="en-US" dirty="0" smtClean="0"/>
              <a:t>When we relate objects and events, we learn something about them</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learned all of this information without being explicitly taught, by combining the information entailed in these various relationships into a network of meaning and understanding. For this reason, the capacity to relate objects and events dramatically increases the efficiency with which we learn.</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12F24A5-B2EF-F941-91DB-7A73C4E9FF01}" type="slidenum">
              <a:rPr lang="en-US" smtClean="0"/>
              <a:t>9</a:t>
            </a:fld>
            <a:endParaRPr lang="en-US"/>
          </a:p>
        </p:txBody>
      </p:sp>
    </p:spTree>
    <p:extLst>
      <p:ext uri="{BB962C8B-B14F-4D97-AF65-F5344CB8AC3E}">
        <p14:creationId xmlns:p14="http://schemas.microsoft.com/office/powerpoint/2010/main" val="376451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55307854-88D9-D840-A63B-579B6ED5FE9B}" type="slidenum">
              <a:rPr lang="en-GB"/>
              <a:pPr>
                <a:defRPr/>
              </a:pPr>
              <a:t>10</a:t>
            </a:fld>
            <a:endParaRPr lang="en-GB"/>
          </a:p>
        </p:txBody>
      </p:sp>
      <p:sp>
        <p:nvSpPr>
          <p:cNvPr id="358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buSzPct val="150000"/>
            </a:pPr>
            <a:fld id="{FF46507C-83E5-044E-A49A-3D533B2CDE7A}" type="slidenum">
              <a:rPr lang="en-GB" sz="1200" b="1"/>
              <a:pPr algn="r">
                <a:spcBef>
                  <a:spcPct val="50000"/>
                </a:spcBef>
                <a:buSzPct val="150000"/>
              </a:pPr>
              <a:t>10</a:t>
            </a:fld>
            <a:endParaRPr lang="en-GB" sz="1200" b="1"/>
          </a:p>
        </p:txBody>
      </p:sp>
      <p:sp>
        <p:nvSpPr>
          <p:cNvPr id="186371"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6372" name="Rectangle 3"/>
          <p:cNvSpPr>
            <a:spLocks noGrp="1" noChangeArrowheads="1"/>
          </p:cNvSpPr>
          <p:nvPr>
            <p:ph type="body" idx="1"/>
          </p:nvPr>
        </p:nvSpPr>
        <p:spPr>
          <a:xfrm>
            <a:off x="914400" y="4343400"/>
            <a:ext cx="5029200" cy="4114800"/>
          </a:xfrm>
        </p:spPr>
        <p:txBody>
          <a:bodyPr/>
          <a:lstStyle/>
          <a:p>
            <a:pPr eaLnBrk="1" hangingPunct="1">
              <a:defRPr/>
            </a:pPr>
            <a:r>
              <a:rPr lang="en-GB" b="1" dirty="0" smtClean="0"/>
              <a:t>Martha</a:t>
            </a:r>
            <a:r>
              <a:rPr lang="en-GB" b="1" baseline="0" dirty="0" smtClean="0"/>
              <a:t> is the mother of Louise</a:t>
            </a:r>
            <a:endParaRPr lang="en-GB" b="1" dirty="0" smtClean="0"/>
          </a:p>
          <a:p>
            <a:pPr eaLnBrk="1" hangingPunct="1">
              <a:defRPr/>
            </a:pPr>
            <a:endParaRPr lang="en-GB" dirty="0" smtClean="0"/>
          </a:p>
          <a:p>
            <a:pPr eaLnBrk="1" hangingPunct="1">
              <a:defRPr/>
            </a:pPr>
            <a:r>
              <a:rPr lang="en-GB" dirty="0" smtClean="0"/>
              <a:t>Imaging drinking a cup of BOCEEM </a:t>
            </a:r>
          </a:p>
          <a:p>
            <a:pPr eaLnBrk="1" hangingPunct="1">
              <a:defRPr/>
            </a:pPr>
            <a:endParaRPr lang="en-GB" dirty="0" smtClean="0"/>
          </a:p>
          <a:p>
            <a:pPr eaLnBrk="1" hangingPunct="1">
              <a:defRPr/>
            </a:pPr>
            <a:r>
              <a:rPr lang="en-GB" dirty="0" smtClean="0"/>
              <a:t>Now would you like a cup of BOCEEM or the opposite of BOCEEM</a:t>
            </a:r>
          </a:p>
          <a:p>
            <a:pPr eaLnBrk="1" hangingPunct="1">
              <a:defRPr/>
            </a:pPr>
            <a:endParaRPr lang="en-GB" dirty="0" smtClean="0"/>
          </a:p>
          <a:p>
            <a:pPr eaLnBrk="1" hangingPunct="1">
              <a:defRPr/>
            </a:pPr>
            <a:r>
              <a:rPr lang="en-GB" dirty="0" smtClean="0"/>
              <a:t>And we can relate in many different ways which give richness of cognition</a:t>
            </a:r>
          </a:p>
          <a:p>
            <a:pPr eaLnBrk="1" hangingPunct="1">
              <a:defRPr/>
            </a:pPr>
            <a:endParaRPr lang="en-GB" dirty="0" smtClean="0"/>
          </a:p>
          <a:p>
            <a:pPr eaLnBrk="1" hangingPunct="1">
              <a:defRPr/>
            </a:pPr>
            <a:r>
              <a:rPr lang="en-US" dirty="0" smtClean="0"/>
              <a:t>Function basically means the ‘effects something has’</a:t>
            </a:r>
          </a:p>
          <a:p>
            <a:pPr eaLnBrk="1" hangingPunct="1">
              <a:defRPr/>
            </a:pPr>
            <a:endParaRPr lang="en-GB" dirty="0" smtClean="0"/>
          </a:p>
          <a:p>
            <a:pPr eaLnBrk="1" hangingPunct="1">
              <a:defRPr/>
            </a:pPr>
            <a:r>
              <a:rPr lang="en-GB" dirty="0" smtClean="0"/>
              <a:t>The core of language is being able to put things into abstract relations like this that don’t depend on the characteristics of the things being related but instead depend on cues that ‘signal’ which relation is appropriate.</a:t>
            </a:r>
          </a:p>
          <a:p>
            <a:pPr eaLnBrk="1" hangingPunct="1">
              <a:defRPr/>
            </a:pPr>
            <a:endParaRPr lang="en-GB" dirty="0" smtClean="0">
              <a:cs typeface="+mn-cs"/>
            </a:endParaRPr>
          </a:p>
          <a:p>
            <a:pPr eaLnBrk="1" hangingPunct="1">
              <a:defRPr/>
            </a:pPr>
            <a:r>
              <a:rPr lang="en-GB" dirty="0" smtClean="0">
                <a:cs typeface="+mn-cs"/>
              </a:rPr>
              <a:t>DEICTIC</a:t>
            </a:r>
          </a:p>
          <a:p>
            <a:pPr eaLnBrk="1" hangingPunct="1">
              <a:defRPr/>
            </a:pPr>
            <a:endParaRPr lang="en-GB" dirty="0" smtClean="0">
              <a:cs typeface="+mn-cs"/>
            </a:endParaRPr>
          </a:p>
          <a:p>
            <a:pPr eaLnBrk="1" hangingPunct="1">
              <a:defRPr/>
            </a:pPr>
            <a:r>
              <a:rPr lang="en-US" i="1" dirty="0" smtClean="0"/>
              <a:t>Linguistics</a:t>
            </a:r>
            <a:r>
              <a:rPr lang="en-US" dirty="0" smtClean="0"/>
              <a:t> Of or relating to a word, the determination of whose referent is dependent on the context in which it is said or written. In the sentence </a:t>
            </a:r>
            <a:r>
              <a:rPr lang="en-US" i="1" dirty="0" smtClean="0"/>
              <a:t>I want him to come here now,</a:t>
            </a:r>
            <a:r>
              <a:rPr lang="en-US" dirty="0" smtClean="0"/>
              <a:t> the words </a:t>
            </a:r>
            <a:r>
              <a:rPr lang="en-US" i="1" dirty="0" smtClean="0"/>
              <a:t>I, here, him, </a:t>
            </a:r>
            <a:r>
              <a:rPr lang="en-US" dirty="0" smtClean="0"/>
              <a:t>and </a:t>
            </a:r>
            <a:r>
              <a:rPr lang="en-US" i="1" dirty="0" smtClean="0"/>
              <a:t>now</a:t>
            </a:r>
            <a:r>
              <a:rPr lang="en-US" dirty="0" smtClean="0"/>
              <a:t> are deictic because the determination of their referents depends on who says that sentence, and where, when, and of whom it is said.</a:t>
            </a:r>
            <a:endParaRPr lang="en-US" dirty="0" smtClean="0">
              <a:cs typeface="+mn-cs"/>
            </a:endParaRPr>
          </a:p>
        </p:txBody>
      </p:sp>
    </p:spTree>
    <p:extLst>
      <p:ext uri="{BB962C8B-B14F-4D97-AF65-F5344CB8AC3E}">
        <p14:creationId xmlns:p14="http://schemas.microsoft.com/office/powerpoint/2010/main" val="1151180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150BB84-BC51-714B-9C61-5132A82C0708}" type="slidenum">
              <a:rPr lang="en-US" sz="1200"/>
              <a:pPr/>
              <a:t>11</a:t>
            </a:fld>
            <a:endParaRPr lang="en-US" sz="1200"/>
          </a:p>
        </p:txBody>
      </p:sp>
      <p:sp>
        <p:nvSpPr>
          <p:cNvPr id="194562" name="Rectangle 2"/>
          <p:cNvSpPr>
            <a:spLocks noGrp="1" noRot="1" noChangeAspect="1" noChangeArrowheads="1" noTextEdit="1"/>
          </p:cNvSpPr>
          <p:nvPr>
            <p:ph type="sldImg"/>
          </p:nvPr>
        </p:nvSpPr>
        <p:spPr>
          <a:xfrm>
            <a:off x="382588" y="685800"/>
            <a:ext cx="6094412" cy="3429000"/>
          </a:xfrm>
          <a:ln/>
        </p:spPr>
      </p:sp>
      <p:sp>
        <p:nvSpPr>
          <p:cNvPr id="194563" name="Rectangle 3"/>
          <p:cNvSpPr>
            <a:spLocks noGrp="1" noChangeArrowheads="1"/>
          </p:cNvSpPr>
          <p:nvPr>
            <p:ph type="body" idx="1"/>
          </p:nvPr>
        </p:nvSpPr>
        <p:spPr>
          <a:xfrm>
            <a:off x="914400" y="4342841"/>
            <a:ext cx="5029200" cy="41159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buClr>
                <a:schemeClr val="bg2"/>
              </a:buClr>
            </a:pPr>
            <a:r>
              <a:rPr lang="en-GB" sz="1300" dirty="0">
                <a:ea typeface="ＭＳ Ｐゴシック" charset="0"/>
                <a:cs typeface="ＭＳ Ｐゴシック" charset="0"/>
              </a:rPr>
              <a:t>Very complex results emerge from simple relational </a:t>
            </a:r>
            <a:r>
              <a:rPr lang="en-GB" sz="1300" dirty="0" smtClean="0">
                <a:ea typeface="ＭＳ Ｐゴシック" charset="0"/>
                <a:cs typeface="ＭＳ Ｐゴシック" charset="0"/>
              </a:rPr>
              <a:t>processes</a:t>
            </a:r>
          </a:p>
          <a:p>
            <a:pPr algn="just" eaLnBrk="1" hangingPunct="1">
              <a:buClr>
                <a:schemeClr val="bg2"/>
              </a:buClr>
            </a:pPr>
            <a:endParaRPr lang="en-GB" sz="1300" dirty="0" smtClean="0">
              <a:ea typeface="ＭＳ Ｐゴシック" charset="0"/>
              <a:cs typeface="ＭＳ Ｐゴシック" charset="0"/>
            </a:endParaRPr>
          </a:p>
          <a:p>
            <a:pPr marL="0" indent="0" algn="just" eaLnBrk="1" hangingPunct="1">
              <a:lnSpc>
                <a:spcPct val="110000"/>
              </a:lnSpc>
              <a:buClr>
                <a:schemeClr val="bg2"/>
              </a:buClr>
            </a:pPr>
            <a:r>
              <a:rPr lang="en-GB" sz="1400" dirty="0" smtClean="0">
                <a:latin typeface="Arial" charset="0"/>
                <a:ea typeface="ＭＳ Ｐゴシック" charset="0"/>
                <a:cs typeface="ＭＳ Ｐゴシック" charset="0"/>
              </a:rPr>
              <a:t>729 questions in this simple exercise, but with a little thought each of them can be “answered” (e.g., a Kangaroo is like a chair because the young </a:t>
            </a:r>
            <a:r>
              <a:rPr lang="en-GB" sz="1400" i="1" dirty="0" smtClean="0">
                <a:latin typeface="Arial" charset="0"/>
                <a:ea typeface="ＭＳ Ｐゴシック" charset="0"/>
                <a:cs typeface="ＭＳ Ｐゴシック" charset="0"/>
              </a:rPr>
              <a:t>sit</a:t>
            </a:r>
            <a:r>
              <a:rPr lang="en-GB" sz="1400" dirty="0" smtClean="0">
                <a:latin typeface="Arial" charset="0"/>
                <a:ea typeface="ＭＳ Ｐゴシック" charset="0"/>
                <a:cs typeface="ＭＳ Ｐゴシック" charset="0"/>
              </a:rPr>
              <a:t> in a pouch)</a:t>
            </a:r>
          </a:p>
          <a:p>
            <a:pPr marL="0" indent="0" algn="just" eaLnBrk="1" hangingPunct="1">
              <a:lnSpc>
                <a:spcPct val="110000"/>
              </a:lnSpc>
              <a:buClr>
                <a:schemeClr val="bg2"/>
              </a:buClr>
            </a:pPr>
            <a:endParaRPr lang="en-GB" sz="1200" dirty="0" smtClean="0">
              <a:latin typeface="Arial" charset="0"/>
              <a:ea typeface="ＭＳ Ｐゴシック" charset="0"/>
              <a:cs typeface="ＭＳ Ｐゴシック" charset="0"/>
            </a:endParaRPr>
          </a:p>
          <a:p>
            <a:pPr marL="0" indent="0" algn="just" eaLnBrk="1" hangingPunct="1">
              <a:lnSpc>
                <a:spcPct val="110000"/>
              </a:lnSpc>
              <a:buClr>
                <a:schemeClr val="bg2"/>
              </a:buClr>
            </a:pPr>
            <a:r>
              <a:rPr lang="en-GB" sz="1400" dirty="0" smtClean="0">
                <a:latin typeface="Arial" charset="0"/>
                <a:ea typeface="ＭＳ Ｐゴシック" charset="0"/>
                <a:cs typeface="ＭＳ Ｐゴシック" charset="0"/>
              </a:rPr>
              <a:t>However, formal properties </a:t>
            </a:r>
            <a:r>
              <a:rPr lang="en-GB" sz="1400" i="1" dirty="0" smtClean="0">
                <a:latin typeface="Arial" charset="0"/>
                <a:ea typeface="ＭＳ Ｐゴシック" charset="0"/>
                <a:cs typeface="ＭＳ Ｐゴシック" charset="0"/>
              </a:rPr>
              <a:t>per se</a:t>
            </a:r>
            <a:r>
              <a:rPr lang="en-GB" sz="1400" dirty="0" smtClean="0">
                <a:latin typeface="Arial" charset="0"/>
                <a:ea typeface="ＭＳ Ｐゴシック" charset="0"/>
                <a:cs typeface="ＭＳ Ｐゴシック" charset="0"/>
              </a:rPr>
              <a:t> cannot account for this</a:t>
            </a:r>
            <a:r>
              <a:rPr lang="en-US" sz="1400" dirty="0" smtClean="0">
                <a:latin typeface="Arial" charset="0"/>
                <a:ea typeface="ＭＳ Ｐゴシック" charset="0"/>
                <a:cs typeface="ＭＳ Ｐゴシック" charset="0"/>
              </a:rPr>
              <a:t> -- </a:t>
            </a:r>
            <a:r>
              <a:rPr lang="en-IE" sz="1400" dirty="0" smtClean="0">
                <a:latin typeface="Arial" charset="0"/>
                <a:ea typeface="ＭＳ Ｐゴシック" charset="0"/>
                <a:cs typeface="ＭＳ Ｐゴシック" charset="0"/>
              </a:rPr>
              <a:t>i</a:t>
            </a:r>
            <a:r>
              <a:rPr lang="en-GB" sz="1400" dirty="0" smtClean="0">
                <a:latin typeface="Arial" charset="0"/>
                <a:ea typeface="ＭＳ Ｐゴシック" charset="0"/>
                <a:cs typeface="ＭＳ Ｐゴシック" charset="0"/>
              </a:rPr>
              <a:t>t is not possible that every object in the world is in fact (i.e., non-arbitrarily) related to every other object in the world in every possible way</a:t>
            </a:r>
            <a:endParaRPr lang="en-IE" sz="1400" dirty="0" smtClean="0">
              <a:latin typeface="Arial" charset="0"/>
              <a:ea typeface="ＭＳ Ｐゴシック" charset="0"/>
              <a:cs typeface="ＭＳ Ｐゴシック" charset="0"/>
            </a:endParaRPr>
          </a:p>
          <a:p>
            <a:pPr marL="0" indent="0" algn="just" eaLnBrk="1" hangingPunct="1">
              <a:lnSpc>
                <a:spcPct val="110000"/>
              </a:lnSpc>
              <a:buClr>
                <a:schemeClr val="bg2"/>
              </a:buClr>
            </a:pPr>
            <a:endParaRPr lang="en-GB" sz="1200" dirty="0" smtClean="0">
              <a:latin typeface="Arial" charset="0"/>
              <a:ea typeface="ＭＳ Ｐゴシック" charset="0"/>
              <a:cs typeface="ＭＳ Ｐゴシック" charset="0"/>
            </a:endParaRPr>
          </a:p>
          <a:p>
            <a:pPr marL="0" indent="0" algn="just" eaLnBrk="1" hangingPunct="1">
              <a:lnSpc>
                <a:spcPct val="110000"/>
              </a:lnSpc>
              <a:buClr>
                <a:schemeClr val="bg2"/>
              </a:buClr>
            </a:pPr>
            <a:r>
              <a:rPr lang="en-GB" sz="1400" dirty="0" smtClean="0">
                <a:latin typeface="Arial" charset="0"/>
                <a:ea typeface="ＭＳ Ｐゴシック" charset="0"/>
                <a:cs typeface="ＭＳ Ｐゴシック" charset="0"/>
              </a:rPr>
              <a:t>Formal properties themselves enter into relational frame</a:t>
            </a:r>
            <a:r>
              <a:rPr lang="en-IE" sz="1400" dirty="0" smtClean="0">
                <a:latin typeface="Arial" charset="0"/>
                <a:ea typeface="ＭＳ Ｐゴシック" charset="0"/>
                <a:cs typeface="ＭＳ Ｐゴシック" charset="0"/>
              </a:rPr>
              <a:t>s</a:t>
            </a:r>
            <a:r>
              <a:rPr lang="en-GB" sz="1400" dirty="0" smtClean="0">
                <a:latin typeface="Arial" charset="0"/>
                <a:ea typeface="ＭＳ Ｐゴシック" charset="0"/>
                <a:cs typeface="ＭＳ Ｐゴシック" charset="0"/>
              </a:rPr>
              <a:t>, and thus contextual control over relational responding is quite arbitrary</a:t>
            </a:r>
          </a:p>
          <a:p>
            <a:pPr algn="just" eaLnBrk="1" hangingPunct="1">
              <a:buClr>
                <a:schemeClr val="bg2"/>
              </a:buClr>
            </a:pPr>
            <a:endParaRPr lang="en-GB" sz="1300" dirty="0">
              <a:ea typeface="ＭＳ Ｐゴシック" charset="0"/>
              <a:cs typeface="ＭＳ Ｐゴシック" charset="0"/>
            </a:endParaRPr>
          </a:p>
          <a:p>
            <a:pPr algn="just" eaLnBrk="1" hangingPunct="1">
              <a:buClr>
                <a:schemeClr val="bg2"/>
              </a:buClr>
            </a:pPr>
            <a:endParaRPr lang="en-GB" sz="1300" dirty="0">
              <a:ea typeface="ＭＳ Ｐゴシック" charset="0"/>
              <a:cs typeface="ＭＳ Ｐゴシック" charset="0"/>
            </a:endParaRPr>
          </a:p>
          <a:p>
            <a:pPr eaLnBrk="1" hangingPunct="1"/>
            <a:endParaRPr lang="en-GB" dirty="0">
              <a:ea typeface="ＭＳ Ｐゴシック" charset="0"/>
              <a:cs typeface="ＭＳ Ｐゴシック" charset="0"/>
            </a:endParaRPr>
          </a:p>
        </p:txBody>
      </p:sp>
    </p:spTree>
    <p:extLst>
      <p:ext uri="{BB962C8B-B14F-4D97-AF65-F5344CB8AC3E}">
        <p14:creationId xmlns:p14="http://schemas.microsoft.com/office/powerpoint/2010/main" val="491813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CE95DBB-8E68-144D-829C-91ED96B1B4F8}" type="slidenum">
              <a:rPr lang="en-US" sz="1200"/>
              <a:pPr/>
              <a:t>12</a:t>
            </a:fld>
            <a:endParaRPr lang="en-US" sz="1200"/>
          </a:p>
        </p:txBody>
      </p:sp>
      <p:sp>
        <p:nvSpPr>
          <p:cNvPr id="196610" name="Rectangle 2"/>
          <p:cNvSpPr>
            <a:spLocks noGrp="1" noRot="1" noChangeAspect="1" noChangeArrowheads="1" noTextEdit="1"/>
          </p:cNvSpPr>
          <p:nvPr>
            <p:ph type="sldImg"/>
          </p:nvPr>
        </p:nvSpPr>
        <p:spPr>
          <a:xfrm>
            <a:off x="382588" y="685800"/>
            <a:ext cx="6094412" cy="3429000"/>
          </a:xfrm>
          <a:ln/>
        </p:spPr>
      </p:sp>
      <p:sp>
        <p:nvSpPr>
          <p:cNvPr id="196611" name="Rectangle 3"/>
          <p:cNvSpPr>
            <a:spLocks noGrp="1" noChangeArrowheads="1"/>
          </p:cNvSpPr>
          <p:nvPr>
            <p:ph type="body" idx="1"/>
          </p:nvPr>
        </p:nvSpPr>
        <p:spPr>
          <a:xfrm>
            <a:off x="914400" y="4342841"/>
            <a:ext cx="5029200" cy="41159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extLst>
      <p:ext uri="{BB962C8B-B14F-4D97-AF65-F5344CB8AC3E}">
        <p14:creationId xmlns:p14="http://schemas.microsoft.com/office/powerpoint/2010/main" val="412821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615E15-4537-6743-A8ED-468692D701ED}" type="datetimeFigureOut">
              <a:rPr lang="en-US" smtClean="0"/>
              <a:t>27/07/18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67BFD-6EC9-BD4F-830F-DB3E1D80348D}" type="slidenum">
              <a:rPr lang="en-US" smtClean="0"/>
              <a:t>‹#›</a:t>
            </a:fld>
            <a:endParaRPr lang="en-US"/>
          </a:p>
        </p:txBody>
      </p:sp>
    </p:spTree>
    <p:extLst>
      <p:ext uri="{BB962C8B-B14F-4D97-AF65-F5344CB8AC3E}">
        <p14:creationId xmlns:p14="http://schemas.microsoft.com/office/powerpoint/2010/main" val="2057878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615E15-4537-6743-A8ED-468692D701ED}" type="datetimeFigureOut">
              <a:rPr lang="en-US" smtClean="0"/>
              <a:t>27/07/18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67BFD-6EC9-BD4F-830F-DB3E1D80348D}" type="slidenum">
              <a:rPr lang="en-US" smtClean="0"/>
              <a:t>‹#›</a:t>
            </a:fld>
            <a:endParaRPr lang="en-US"/>
          </a:p>
        </p:txBody>
      </p:sp>
    </p:spTree>
    <p:extLst>
      <p:ext uri="{BB962C8B-B14F-4D97-AF65-F5344CB8AC3E}">
        <p14:creationId xmlns:p14="http://schemas.microsoft.com/office/powerpoint/2010/main" val="939298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615E15-4537-6743-A8ED-468692D701ED}" type="datetimeFigureOut">
              <a:rPr lang="en-US" smtClean="0"/>
              <a:t>27/07/18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67BFD-6EC9-BD4F-830F-DB3E1D80348D}" type="slidenum">
              <a:rPr lang="en-US" smtClean="0"/>
              <a:t>‹#›</a:t>
            </a:fld>
            <a:endParaRPr lang="en-US"/>
          </a:p>
        </p:txBody>
      </p:sp>
    </p:spTree>
    <p:extLst>
      <p:ext uri="{BB962C8B-B14F-4D97-AF65-F5344CB8AC3E}">
        <p14:creationId xmlns:p14="http://schemas.microsoft.com/office/powerpoint/2010/main" val="630356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615E15-4537-6743-A8ED-468692D701ED}" type="datetimeFigureOut">
              <a:rPr lang="en-US" smtClean="0"/>
              <a:t>27/07/18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67BFD-6EC9-BD4F-830F-DB3E1D80348D}" type="slidenum">
              <a:rPr lang="en-US" smtClean="0"/>
              <a:t>‹#›</a:t>
            </a:fld>
            <a:endParaRPr lang="en-US"/>
          </a:p>
        </p:txBody>
      </p:sp>
    </p:spTree>
    <p:extLst>
      <p:ext uri="{BB962C8B-B14F-4D97-AF65-F5344CB8AC3E}">
        <p14:creationId xmlns:p14="http://schemas.microsoft.com/office/powerpoint/2010/main" val="1047971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615E15-4537-6743-A8ED-468692D701ED}" type="datetimeFigureOut">
              <a:rPr lang="en-US" smtClean="0"/>
              <a:t>27/07/18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67BFD-6EC9-BD4F-830F-DB3E1D80348D}" type="slidenum">
              <a:rPr lang="en-US" smtClean="0"/>
              <a:t>‹#›</a:t>
            </a:fld>
            <a:endParaRPr lang="en-US"/>
          </a:p>
        </p:txBody>
      </p:sp>
    </p:spTree>
    <p:extLst>
      <p:ext uri="{BB962C8B-B14F-4D97-AF65-F5344CB8AC3E}">
        <p14:creationId xmlns:p14="http://schemas.microsoft.com/office/powerpoint/2010/main" val="1379597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615E15-4537-6743-A8ED-468692D701ED}" type="datetimeFigureOut">
              <a:rPr lang="en-US" smtClean="0"/>
              <a:t>27/07/18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67BFD-6EC9-BD4F-830F-DB3E1D80348D}" type="slidenum">
              <a:rPr lang="en-US" smtClean="0"/>
              <a:t>‹#›</a:t>
            </a:fld>
            <a:endParaRPr lang="en-US"/>
          </a:p>
        </p:txBody>
      </p:sp>
    </p:spTree>
    <p:extLst>
      <p:ext uri="{BB962C8B-B14F-4D97-AF65-F5344CB8AC3E}">
        <p14:creationId xmlns:p14="http://schemas.microsoft.com/office/powerpoint/2010/main" val="515287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615E15-4537-6743-A8ED-468692D701ED}" type="datetimeFigureOut">
              <a:rPr lang="en-US" smtClean="0"/>
              <a:t>27/07/18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767BFD-6EC9-BD4F-830F-DB3E1D80348D}" type="slidenum">
              <a:rPr lang="en-US" smtClean="0"/>
              <a:t>‹#›</a:t>
            </a:fld>
            <a:endParaRPr lang="en-US"/>
          </a:p>
        </p:txBody>
      </p:sp>
    </p:spTree>
    <p:extLst>
      <p:ext uri="{BB962C8B-B14F-4D97-AF65-F5344CB8AC3E}">
        <p14:creationId xmlns:p14="http://schemas.microsoft.com/office/powerpoint/2010/main" val="1789250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615E15-4537-6743-A8ED-468692D701ED}" type="datetimeFigureOut">
              <a:rPr lang="en-US" smtClean="0"/>
              <a:t>27/07/18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767BFD-6EC9-BD4F-830F-DB3E1D80348D}" type="slidenum">
              <a:rPr lang="en-US" smtClean="0"/>
              <a:t>‹#›</a:t>
            </a:fld>
            <a:endParaRPr lang="en-US"/>
          </a:p>
        </p:txBody>
      </p:sp>
    </p:spTree>
    <p:extLst>
      <p:ext uri="{BB962C8B-B14F-4D97-AF65-F5344CB8AC3E}">
        <p14:creationId xmlns:p14="http://schemas.microsoft.com/office/powerpoint/2010/main" val="718316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615E15-4537-6743-A8ED-468692D701ED}" type="datetimeFigureOut">
              <a:rPr lang="en-US" smtClean="0"/>
              <a:t>27/07/18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767BFD-6EC9-BD4F-830F-DB3E1D80348D}" type="slidenum">
              <a:rPr lang="en-US" smtClean="0"/>
              <a:t>‹#›</a:t>
            </a:fld>
            <a:endParaRPr lang="en-US"/>
          </a:p>
        </p:txBody>
      </p:sp>
    </p:spTree>
    <p:extLst>
      <p:ext uri="{BB962C8B-B14F-4D97-AF65-F5344CB8AC3E}">
        <p14:creationId xmlns:p14="http://schemas.microsoft.com/office/powerpoint/2010/main" val="1744978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615E15-4537-6743-A8ED-468692D701ED}" type="datetimeFigureOut">
              <a:rPr lang="en-US" smtClean="0"/>
              <a:t>27/07/18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67BFD-6EC9-BD4F-830F-DB3E1D80348D}" type="slidenum">
              <a:rPr lang="en-US" smtClean="0"/>
              <a:t>‹#›</a:t>
            </a:fld>
            <a:endParaRPr lang="en-US"/>
          </a:p>
        </p:txBody>
      </p:sp>
    </p:spTree>
    <p:extLst>
      <p:ext uri="{BB962C8B-B14F-4D97-AF65-F5344CB8AC3E}">
        <p14:creationId xmlns:p14="http://schemas.microsoft.com/office/powerpoint/2010/main" val="622374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615E15-4537-6743-A8ED-468692D701ED}" type="datetimeFigureOut">
              <a:rPr lang="en-US" smtClean="0"/>
              <a:t>27/07/18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67BFD-6EC9-BD4F-830F-DB3E1D80348D}" type="slidenum">
              <a:rPr lang="en-US" smtClean="0"/>
              <a:t>‹#›</a:t>
            </a:fld>
            <a:endParaRPr lang="en-US"/>
          </a:p>
        </p:txBody>
      </p:sp>
    </p:spTree>
    <p:extLst>
      <p:ext uri="{BB962C8B-B14F-4D97-AF65-F5344CB8AC3E}">
        <p14:creationId xmlns:p14="http://schemas.microsoft.com/office/powerpoint/2010/main" val="20049446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615E15-4537-6743-A8ED-468692D701ED}" type="datetimeFigureOut">
              <a:rPr lang="en-US" smtClean="0"/>
              <a:t>27/07/18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67BFD-6EC9-BD4F-830F-DB3E1D80348D}" type="slidenum">
              <a:rPr lang="en-US" smtClean="0"/>
              <a:t>‹#›</a:t>
            </a:fld>
            <a:endParaRPr lang="en-US"/>
          </a:p>
        </p:txBody>
      </p:sp>
    </p:spTree>
    <p:extLst>
      <p:ext uri="{BB962C8B-B14F-4D97-AF65-F5344CB8AC3E}">
        <p14:creationId xmlns:p14="http://schemas.microsoft.com/office/powerpoint/2010/main" val="303967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9.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tiff"/></Relationships>
</file>

<file path=ppt/slides/_rels/slide16.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5.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7.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0.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1.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3.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4.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6.tif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7.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72.xml.rels><?xml version="1.0" encoding="UTF-8" standalone="yes"?>
<Relationships xmlns="http://schemas.openxmlformats.org/package/2006/relationships"><Relationship Id="rId3" Type="http://schemas.openxmlformats.org/officeDocument/2006/relationships/hyperlink" Target="https://www.sciencedirect.com/science/article/pii/S221214471830022X%23bib24" TargetMode="External"/><Relationship Id="rId4" Type="http://schemas.openxmlformats.org/officeDocument/2006/relationships/hyperlink" Target="https://www.sciencedirect.com/science/article/pii/S221214471830022X%23bib26" TargetMode="External"/><Relationship Id="rId5" Type="http://schemas.openxmlformats.org/officeDocument/2006/relationships/hyperlink" Target="https://www.sciencedirect.com/science/article/pii/S221214471830022X%23bib47" TargetMode="External"/><Relationship Id="rId1" Type="http://schemas.openxmlformats.org/officeDocument/2006/relationships/slideLayout" Target="../slideLayouts/slideLayout2.xml"/><Relationship Id="rId2" Type="http://schemas.openxmlformats.org/officeDocument/2006/relationships/hyperlink" Target="https://www.sciencedirect.com/science/article/pii/S221214471830022X%23bib23"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2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51398"/>
            <a:ext cx="9144000" cy="2387600"/>
          </a:xfrm>
        </p:spPr>
        <p:txBody>
          <a:bodyPr/>
          <a:lstStyle/>
          <a:p>
            <a:r>
              <a:rPr lang="en-US" dirty="0"/>
              <a:t>Self in Practice</a:t>
            </a:r>
            <a:br>
              <a:rPr lang="en-US" dirty="0"/>
            </a:br>
            <a:endParaRPr lang="en-US" dirty="0"/>
          </a:p>
        </p:txBody>
      </p:sp>
      <p:sp>
        <p:nvSpPr>
          <p:cNvPr id="3" name="Subtitle 2"/>
          <p:cNvSpPr>
            <a:spLocks noGrp="1"/>
          </p:cNvSpPr>
          <p:nvPr>
            <p:ph type="subTitle" idx="1"/>
          </p:nvPr>
        </p:nvSpPr>
        <p:spPr>
          <a:xfrm>
            <a:off x="1524000" y="5789426"/>
            <a:ext cx="9144000" cy="1655762"/>
          </a:xfrm>
        </p:spPr>
        <p:txBody>
          <a:bodyPr/>
          <a:lstStyle/>
          <a:p>
            <a:r>
              <a:rPr lang="en-US" dirty="0" smtClean="0"/>
              <a:t>Dr. Louise McHugh</a:t>
            </a:r>
            <a:endParaRPr lang="en-US" dirty="0"/>
          </a:p>
        </p:txBody>
      </p:sp>
      <p:pic>
        <p:nvPicPr>
          <p:cNvPr id="4" name="Picture 3"/>
          <p:cNvPicPr>
            <a:picLocks noChangeAspect="1"/>
          </p:cNvPicPr>
          <p:nvPr/>
        </p:nvPicPr>
        <p:blipFill>
          <a:blip r:embed="rId2"/>
          <a:stretch>
            <a:fillRect/>
          </a:stretch>
        </p:blipFill>
        <p:spPr>
          <a:xfrm>
            <a:off x="2844800" y="1905000"/>
            <a:ext cx="6502400" cy="3644900"/>
          </a:xfrm>
          <a:prstGeom prst="rect">
            <a:avLst/>
          </a:prstGeom>
        </p:spPr>
      </p:pic>
    </p:spTree>
    <p:extLst>
      <p:ext uri="{BB962C8B-B14F-4D97-AF65-F5344CB8AC3E}">
        <p14:creationId xmlns:p14="http://schemas.microsoft.com/office/powerpoint/2010/main" val="15363355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txBox="1">
            <a:spLocks/>
          </p:cNvSpPr>
          <p:nvPr/>
        </p:nvSpPr>
        <p:spPr bwMode="auto">
          <a:xfrm>
            <a:off x="1981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dirty="0">
                <a:solidFill>
                  <a:srgbClr val="000000"/>
                </a:solidFill>
              </a:rPr>
              <a:t>We can relate in many ways…</a:t>
            </a:r>
          </a:p>
        </p:txBody>
      </p:sp>
      <p:sp>
        <p:nvSpPr>
          <p:cNvPr id="3" name="TextBox 2"/>
          <p:cNvSpPr txBox="1"/>
          <p:nvPr/>
        </p:nvSpPr>
        <p:spPr>
          <a:xfrm>
            <a:off x="2293771" y="3301692"/>
            <a:ext cx="620683" cy="369332"/>
          </a:xfrm>
          <a:prstGeom prst="rect">
            <a:avLst/>
          </a:prstGeom>
          <a:noFill/>
        </p:spPr>
        <p:txBody>
          <a:bodyPr wrap="none" rtlCol="0">
            <a:spAutoFit/>
          </a:bodyPr>
          <a:lstStyle/>
          <a:p>
            <a:r>
              <a:rPr lang="en-US" dirty="0"/>
              <a:t>GIRL</a:t>
            </a:r>
          </a:p>
        </p:txBody>
      </p:sp>
      <p:sp>
        <p:nvSpPr>
          <p:cNvPr id="4" name="TextBox 3"/>
          <p:cNvSpPr txBox="1"/>
          <p:nvPr/>
        </p:nvSpPr>
        <p:spPr>
          <a:xfrm>
            <a:off x="3212247" y="3314760"/>
            <a:ext cx="1161631" cy="369332"/>
          </a:xfrm>
          <a:prstGeom prst="rect">
            <a:avLst/>
          </a:prstGeom>
          <a:noFill/>
        </p:spPr>
        <p:txBody>
          <a:bodyPr wrap="square" rtlCol="0">
            <a:spAutoFit/>
          </a:bodyPr>
          <a:lstStyle/>
          <a:p>
            <a:r>
              <a:rPr lang="en-US" dirty="0">
                <a:solidFill>
                  <a:srgbClr val="FF0000"/>
                </a:solidFill>
              </a:rPr>
              <a:t>SAME AS</a:t>
            </a:r>
          </a:p>
        </p:txBody>
      </p:sp>
      <p:sp>
        <p:nvSpPr>
          <p:cNvPr id="5" name="TextBox 4"/>
          <p:cNvSpPr txBox="1"/>
          <p:nvPr/>
        </p:nvSpPr>
        <p:spPr>
          <a:xfrm>
            <a:off x="8664181" y="3361228"/>
            <a:ext cx="582211" cy="369332"/>
          </a:xfrm>
          <a:prstGeom prst="rect">
            <a:avLst/>
          </a:prstGeom>
          <a:noFill/>
        </p:spPr>
        <p:txBody>
          <a:bodyPr wrap="none" rtlCol="0">
            <a:spAutoFit/>
          </a:bodyPr>
          <a:lstStyle/>
          <a:p>
            <a:r>
              <a:rPr lang="en-US" dirty="0"/>
              <a:t>BOY</a:t>
            </a:r>
          </a:p>
        </p:txBody>
      </p:sp>
      <p:sp>
        <p:nvSpPr>
          <p:cNvPr id="8" name="TextBox 7"/>
          <p:cNvSpPr txBox="1"/>
          <p:nvPr/>
        </p:nvSpPr>
        <p:spPr>
          <a:xfrm>
            <a:off x="7137462" y="3377921"/>
            <a:ext cx="1526718" cy="369332"/>
          </a:xfrm>
          <a:prstGeom prst="rect">
            <a:avLst/>
          </a:prstGeom>
          <a:noFill/>
        </p:spPr>
        <p:txBody>
          <a:bodyPr wrap="none" rtlCol="0">
            <a:spAutoFit/>
          </a:bodyPr>
          <a:lstStyle/>
          <a:p>
            <a:r>
              <a:rPr lang="en-US" dirty="0">
                <a:solidFill>
                  <a:srgbClr val="FF0000"/>
                </a:solidFill>
              </a:rPr>
              <a:t>DIFFERENT TO</a:t>
            </a:r>
          </a:p>
        </p:txBody>
      </p:sp>
      <p:pic>
        <p:nvPicPr>
          <p:cNvPr id="7" name="Picture 6"/>
          <p:cNvPicPr>
            <a:picLocks noChangeAspect="1"/>
          </p:cNvPicPr>
          <p:nvPr/>
        </p:nvPicPr>
        <p:blipFill>
          <a:blip r:embed="rId3"/>
          <a:stretch>
            <a:fillRect/>
          </a:stretch>
        </p:blipFill>
        <p:spPr>
          <a:xfrm>
            <a:off x="4761088" y="2658222"/>
            <a:ext cx="2035628" cy="2178063"/>
          </a:xfrm>
          <a:prstGeom prst="rect">
            <a:avLst/>
          </a:prstGeom>
        </p:spPr>
      </p:pic>
      <p:sp>
        <p:nvSpPr>
          <p:cNvPr id="9" name="TextBox 8"/>
          <p:cNvSpPr txBox="1"/>
          <p:nvPr/>
        </p:nvSpPr>
        <p:spPr>
          <a:xfrm>
            <a:off x="5179277" y="1641893"/>
            <a:ext cx="832530" cy="369332"/>
          </a:xfrm>
          <a:prstGeom prst="rect">
            <a:avLst/>
          </a:prstGeom>
          <a:noFill/>
        </p:spPr>
        <p:txBody>
          <a:bodyPr wrap="none" rtlCol="0">
            <a:spAutoFit/>
          </a:bodyPr>
          <a:lstStyle/>
          <a:p>
            <a:r>
              <a:rPr lang="en-US" dirty="0"/>
              <a:t>Person</a:t>
            </a:r>
          </a:p>
        </p:txBody>
      </p:sp>
      <p:sp>
        <p:nvSpPr>
          <p:cNvPr id="12" name="TextBox 11"/>
          <p:cNvSpPr txBox="1"/>
          <p:nvPr/>
        </p:nvSpPr>
        <p:spPr>
          <a:xfrm>
            <a:off x="4649597" y="2136261"/>
            <a:ext cx="2223686" cy="369332"/>
          </a:xfrm>
          <a:prstGeom prst="rect">
            <a:avLst/>
          </a:prstGeom>
          <a:noFill/>
        </p:spPr>
        <p:txBody>
          <a:bodyPr wrap="none" rtlCol="0">
            <a:spAutoFit/>
          </a:bodyPr>
          <a:lstStyle/>
          <a:p>
            <a:r>
              <a:rPr lang="en-US" dirty="0">
                <a:solidFill>
                  <a:srgbClr val="FF0000"/>
                </a:solidFill>
              </a:rPr>
              <a:t>(HIERARCHY) TYPE OF</a:t>
            </a:r>
          </a:p>
        </p:txBody>
      </p:sp>
      <p:sp>
        <p:nvSpPr>
          <p:cNvPr id="10" name="Rectangle 9"/>
          <p:cNvSpPr/>
          <p:nvPr/>
        </p:nvSpPr>
        <p:spPr>
          <a:xfrm>
            <a:off x="5179278" y="5096063"/>
            <a:ext cx="1429335" cy="369332"/>
          </a:xfrm>
          <a:prstGeom prst="rect">
            <a:avLst/>
          </a:prstGeom>
        </p:spPr>
        <p:txBody>
          <a:bodyPr wrap="none">
            <a:spAutoFit/>
          </a:bodyPr>
          <a:lstStyle/>
          <a:p>
            <a:r>
              <a:rPr lang="en-US" dirty="0">
                <a:solidFill>
                  <a:srgbClr val="FF0000"/>
                </a:solidFill>
              </a:rPr>
              <a:t>OPPOSITE OF</a:t>
            </a:r>
          </a:p>
        </p:txBody>
      </p:sp>
      <p:sp>
        <p:nvSpPr>
          <p:cNvPr id="14" name="TextBox 13"/>
          <p:cNvSpPr txBox="1"/>
          <p:nvPr/>
        </p:nvSpPr>
        <p:spPr>
          <a:xfrm>
            <a:off x="5584482" y="5596652"/>
            <a:ext cx="576563" cy="369332"/>
          </a:xfrm>
          <a:prstGeom prst="rect">
            <a:avLst/>
          </a:prstGeom>
          <a:noFill/>
        </p:spPr>
        <p:txBody>
          <a:bodyPr wrap="none" rtlCol="0">
            <a:spAutoFit/>
          </a:bodyPr>
          <a:lstStyle/>
          <a:p>
            <a:r>
              <a:rPr lang="en-US" dirty="0"/>
              <a:t>OLD</a:t>
            </a:r>
          </a:p>
        </p:txBody>
      </p:sp>
      <p:sp>
        <p:nvSpPr>
          <p:cNvPr id="11" name="TextBox 10"/>
          <p:cNvSpPr txBox="1"/>
          <p:nvPr/>
        </p:nvSpPr>
        <p:spPr>
          <a:xfrm>
            <a:off x="4999413" y="2540281"/>
            <a:ext cx="1557375" cy="646331"/>
          </a:xfrm>
          <a:prstGeom prst="rect">
            <a:avLst/>
          </a:prstGeom>
          <a:solidFill>
            <a:schemeClr val="bg1"/>
          </a:solidFill>
        </p:spPr>
        <p:txBody>
          <a:bodyPr wrap="none" rtlCol="0">
            <a:spAutoFit/>
          </a:bodyPr>
          <a:lstStyle/>
          <a:p>
            <a:pPr algn="ctr"/>
            <a:r>
              <a:rPr lang="en-US" dirty="0"/>
              <a:t>I HERE NOW </a:t>
            </a:r>
          </a:p>
          <a:p>
            <a:pPr algn="ctr"/>
            <a:r>
              <a:rPr lang="en-US" dirty="0">
                <a:solidFill>
                  <a:srgbClr val="FF0000"/>
                </a:solidFill>
              </a:rPr>
              <a:t>(PERSPECTIVE)</a:t>
            </a:r>
          </a:p>
        </p:txBody>
      </p:sp>
    </p:spTree>
    <p:extLst>
      <p:ext uri="{BB962C8B-B14F-4D97-AF65-F5344CB8AC3E}">
        <p14:creationId xmlns:p14="http://schemas.microsoft.com/office/powerpoint/2010/main" val="5383768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38530" name="Rectangle 2"/>
          <p:cNvSpPr>
            <a:spLocks noGrp="1" noChangeArrowheads="1"/>
          </p:cNvSpPr>
          <p:nvPr>
            <p:ph type="body" idx="1"/>
          </p:nvPr>
        </p:nvSpPr>
        <p:spPr>
          <a:xfrm>
            <a:off x="1219200" y="1452110"/>
            <a:ext cx="7848600" cy="4724400"/>
          </a:xfrm>
          <a:extLst>
            <a:ext uri="{91240B29-F687-4f45-9708-019B960494DF}">
              <a14:hiddenLine xmlns:a14="http://schemas.microsoft.com/office/drawing/2010/main" w="9525">
                <a:solidFill>
                  <a:schemeClr val="tx1"/>
                </a:solidFill>
                <a:miter lim="800000"/>
                <a:headEnd/>
                <a:tailEnd/>
              </a14:hiddenLine>
            </a:ext>
          </a:extLst>
        </p:spPr>
        <p:txBody>
          <a:bodyPr/>
          <a:lstStyle/>
          <a:p>
            <a:pPr marL="0" indent="0" algn="just">
              <a:lnSpc>
                <a:spcPct val="110000"/>
              </a:lnSpc>
              <a:buClr>
                <a:schemeClr val="bg2"/>
              </a:buClr>
            </a:pPr>
            <a:r>
              <a:rPr lang="en-GB" sz="2400" dirty="0" smtClean="0">
                <a:latin typeface="Arial" charset="0"/>
                <a:ea typeface="ＭＳ Ｐゴシック" charset="0"/>
                <a:cs typeface="ＭＳ Ｐゴシック" charset="0"/>
              </a:rPr>
              <a:t>Think of two things?</a:t>
            </a:r>
          </a:p>
          <a:p>
            <a:pPr marL="0" indent="0" algn="just">
              <a:lnSpc>
                <a:spcPct val="110000"/>
              </a:lnSpc>
              <a:buClr>
                <a:schemeClr val="bg2"/>
              </a:buClr>
            </a:pPr>
            <a:endParaRPr lang="en-US" sz="2400" dirty="0">
              <a:latin typeface="Arial" charset="0"/>
              <a:ea typeface="ＭＳ Ｐゴシック" charset="0"/>
              <a:cs typeface="ＭＳ Ｐゴシック" charset="0"/>
            </a:endParaRPr>
          </a:p>
          <a:p>
            <a:pPr marL="0" indent="0" algn="just">
              <a:lnSpc>
                <a:spcPct val="110000"/>
              </a:lnSpc>
              <a:buClr>
                <a:schemeClr val="bg2"/>
              </a:buClr>
            </a:pPr>
            <a:r>
              <a:rPr lang="en-US" sz="2400" dirty="0" smtClean="0">
                <a:latin typeface="Arial" charset="0"/>
                <a:ea typeface="ＭＳ Ｐゴシック" charset="0"/>
                <a:cs typeface="ＭＳ Ｐゴシック" charset="0"/>
              </a:rPr>
              <a:t>Now pick a number between 1 and 6</a:t>
            </a:r>
            <a:endParaRPr lang="en-GB" sz="24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08252346"/>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38530">
                                            <p:txEl>
                                              <p:pRg st="2" end="2"/>
                                            </p:txEl>
                                          </p:spTgt>
                                        </p:tgtEl>
                                        <p:attrNameLst>
                                          <p:attrName>style.visibility</p:attrName>
                                        </p:attrNameLst>
                                      </p:cBhvr>
                                      <p:to>
                                        <p:strVal val="visible"/>
                                      </p:to>
                                    </p:set>
                                    <p:animEffect transition="in" filter="dissolve">
                                      <p:cBhvr>
                                        <p:cTn id="7" dur="500"/>
                                        <p:tgtEl>
                                          <p:spTgt spid="283853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28385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8530" grpId="0" build="p" autoUpdateAnimBg="0"/>
      <p:bldP spid="2838530" grpId="1"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40578" name="Rectangle 2"/>
          <p:cNvSpPr>
            <a:spLocks noGrp="1" noChangeArrowheads="1"/>
          </p:cNvSpPr>
          <p:nvPr>
            <p:ph type="body" idx="1"/>
          </p:nvPr>
        </p:nvSpPr>
        <p:spPr>
          <a:xfrm>
            <a:off x="2438400" y="1341438"/>
            <a:ext cx="8229600" cy="4724400"/>
          </a:xfrm>
        </p:spPr>
        <p:txBody>
          <a:bodyPr/>
          <a:lstStyle/>
          <a:p>
            <a:pPr marL="0" indent="0">
              <a:lnSpc>
                <a:spcPct val="110000"/>
              </a:lnSpc>
            </a:pPr>
            <a:r>
              <a:rPr lang="en-GB" sz="1500" b="1" dirty="0">
                <a:latin typeface="Arial" charset="0"/>
                <a:ea typeface="ＭＳ Ｐゴシック" charset="0"/>
                <a:cs typeface="ＭＳ Ｐゴシック" charset="0"/>
              </a:rPr>
              <a:t>How is a. . .</a:t>
            </a:r>
          </a:p>
          <a:p>
            <a:pPr marL="0" indent="0">
              <a:lnSpc>
                <a:spcPct val="110000"/>
              </a:lnSpc>
              <a:buNone/>
            </a:pPr>
            <a:r>
              <a:rPr lang="en-GB" sz="1500" b="1" dirty="0" smtClean="0">
                <a:latin typeface="Arial" charset="0"/>
                <a:ea typeface="ＭＳ Ｐゴシック" charset="0"/>
                <a:cs typeface="ＭＳ Ｐゴシック" charset="0"/>
              </a:rPr>
              <a:t>Thing 1</a:t>
            </a:r>
            <a:r>
              <a:rPr lang="en-GB" sz="1500" b="1" dirty="0">
                <a:latin typeface="Arial" charset="0"/>
                <a:ea typeface="ＭＳ Ｐゴシック" charset="0"/>
                <a:cs typeface="ＭＳ Ｐゴシック" charset="0"/>
              </a:rPr>
              <a:t>	 </a:t>
            </a:r>
            <a:r>
              <a:rPr lang="en-GB" sz="1500" b="1" dirty="0" smtClean="0">
                <a:latin typeface="Arial" charset="0"/>
                <a:ea typeface="ＭＳ Ｐゴシック" charset="0"/>
                <a:cs typeface="ＭＳ Ｐゴシック" charset="0"/>
              </a:rPr>
              <a:t>NUMBER SELECTED</a:t>
            </a:r>
            <a:r>
              <a:rPr lang="en-GB" sz="1500" b="1" dirty="0">
                <a:latin typeface="Arial" charset="0"/>
                <a:ea typeface="ＭＳ Ｐゴシック" charset="0"/>
                <a:cs typeface="ＭＳ Ｐゴシック" charset="0"/>
              </a:rPr>
              <a:t> </a:t>
            </a:r>
            <a:r>
              <a:rPr lang="en-GB" sz="1500" b="1" dirty="0" smtClean="0">
                <a:latin typeface="Arial" charset="0"/>
                <a:ea typeface="ＭＳ Ｐゴシック" charset="0"/>
                <a:cs typeface="ＭＳ Ｐゴシック" charset="0"/>
              </a:rPr>
              <a:t>    Thing 2</a:t>
            </a:r>
            <a:endParaRPr lang="en-GB" sz="1500" b="1" dirty="0">
              <a:latin typeface="Arial" charset="0"/>
              <a:ea typeface="ＭＳ Ｐゴシック" charset="0"/>
              <a:cs typeface="ＭＳ Ｐゴシック" charset="0"/>
            </a:endParaRPr>
          </a:p>
          <a:p>
            <a:pPr marL="0" indent="0">
              <a:lnSpc>
                <a:spcPct val="110000"/>
              </a:lnSpc>
            </a:pPr>
            <a:endParaRPr lang="en-GB" sz="1500" b="1" dirty="0">
              <a:latin typeface="Arial" charset="0"/>
              <a:ea typeface="ＭＳ Ｐゴシック" charset="0"/>
              <a:cs typeface="ＭＳ Ｐゴシック" charset="0"/>
            </a:endParaRPr>
          </a:p>
          <a:p>
            <a:pPr marL="0" indent="0">
              <a:lnSpc>
                <a:spcPct val="110000"/>
              </a:lnSpc>
            </a:pPr>
            <a:r>
              <a:rPr lang="en-GB" sz="1500" b="1" dirty="0" smtClean="0">
                <a:latin typeface="Arial" charset="0"/>
                <a:ea typeface="ＭＳ Ｐゴシック" charset="0"/>
                <a:cs typeface="ＭＳ Ｐゴシック" charset="0"/>
              </a:rPr>
              <a:t>1</a:t>
            </a:r>
            <a:r>
              <a:rPr lang="en-GB" sz="1500" b="1" dirty="0">
                <a:latin typeface="Arial" charset="0"/>
                <a:ea typeface="ＭＳ Ｐゴシック" charset="0"/>
                <a:cs typeface="ＭＳ Ｐゴシック" charset="0"/>
              </a:rPr>
              <a:t>. </a:t>
            </a:r>
            <a:r>
              <a:rPr lang="en-GB" sz="1500" b="1" dirty="0" smtClean="0">
                <a:latin typeface="Arial" charset="0"/>
                <a:ea typeface="ＭＳ Ｐゴシック" charset="0"/>
                <a:cs typeface="ＭＳ Ｐゴシック" charset="0"/>
              </a:rPr>
              <a:t>the same as</a:t>
            </a:r>
            <a:r>
              <a:rPr lang="en-GB" sz="1500" b="1" dirty="0">
                <a:latin typeface="Arial" charset="0"/>
                <a:ea typeface="ＭＳ Ｐゴシック" charset="0"/>
                <a:cs typeface="ＭＳ Ｐゴシック" charset="0"/>
              </a:rPr>
              <a:t> 		</a:t>
            </a:r>
          </a:p>
          <a:p>
            <a:pPr marL="0" indent="0">
              <a:lnSpc>
                <a:spcPct val="110000"/>
              </a:lnSpc>
            </a:pPr>
            <a:r>
              <a:rPr lang="en-GB" sz="1500" b="1" dirty="0" smtClean="0">
                <a:latin typeface="Arial" charset="0"/>
                <a:ea typeface="ＭＳ Ｐゴシック" charset="0"/>
                <a:cs typeface="ＭＳ Ｐゴシック" charset="0"/>
              </a:rPr>
              <a:t>2</a:t>
            </a:r>
            <a:r>
              <a:rPr lang="en-GB" sz="1500" b="1" dirty="0">
                <a:latin typeface="Arial" charset="0"/>
                <a:ea typeface="ＭＳ Ｐゴシック" charset="0"/>
                <a:cs typeface="ＭＳ Ｐゴシック" charset="0"/>
              </a:rPr>
              <a:t>. </a:t>
            </a:r>
            <a:r>
              <a:rPr lang="en-GB" sz="1500" b="1" dirty="0" smtClean="0">
                <a:latin typeface="Arial" charset="0"/>
                <a:ea typeface="ＭＳ Ｐゴシック" charset="0"/>
                <a:cs typeface="ＭＳ Ｐゴシック" charset="0"/>
              </a:rPr>
              <a:t>opposite to</a:t>
            </a:r>
            <a:r>
              <a:rPr lang="en-GB" sz="1500" b="1" dirty="0">
                <a:latin typeface="Arial" charset="0"/>
                <a:ea typeface="ＭＳ Ｐゴシック" charset="0"/>
                <a:cs typeface="ＭＳ Ｐゴシック" charset="0"/>
              </a:rPr>
              <a:t> 		</a:t>
            </a:r>
          </a:p>
          <a:p>
            <a:pPr marL="0" indent="0">
              <a:lnSpc>
                <a:spcPct val="110000"/>
              </a:lnSpc>
            </a:pPr>
            <a:r>
              <a:rPr lang="en-GB" sz="1500" b="1" dirty="0" smtClean="0">
                <a:latin typeface="Arial" charset="0"/>
                <a:ea typeface="ＭＳ Ｐゴシック" charset="0"/>
                <a:cs typeface="ＭＳ Ｐゴシック" charset="0"/>
              </a:rPr>
              <a:t>3</a:t>
            </a:r>
            <a:r>
              <a:rPr lang="en-GB" sz="1500" b="1" dirty="0">
                <a:latin typeface="Arial" charset="0"/>
                <a:ea typeface="ＭＳ Ｐゴシック" charset="0"/>
                <a:cs typeface="ＭＳ Ｐゴシック" charset="0"/>
              </a:rPr>
              <a:t>. better </a:t>
            </a:r>
            <a:r>
              <a:rPr lang="en-GB" sz="1500" b="1" dirty="0" smtClean="0">
                <a:latin typeface="Arial" charset="0"/>
                <a:ea typeface="ＭＳ Ｐゴシック" charset="0"/>
                <a:cs typeface="ＭＳ Ｐゴシック" charset="0"/>
              </a:rPr>
              <a:t>than </a:t>
            </a:r>
            <a:r>
              <a:rPr lang="en-GB" sz="1500" b="1" dirty="0">
                <a:latin typeface="Arial" charset="0"/>
                <a:ea typeface="ＭＳ Ｐゴシック" charset="0"/>
                <a:cs typeface="ＭＳ Ｐゴシック" charset="0"/>
              </a:rPr>
              <a:t>		</a:t>
            </a:r>
          </a:p>
          <a:p>
            <a:pPr marL="0" indent="0">
              <a:lnSpc>
                <a:spcPct val="110000"/>
              </a:lnSpc>
            </a:pPr>
            <a:r>
              <a:rPr lang="en-GB" sz="1500" b="1" dirty="0" smtClean="0">
                <a:latin typeface="Arial" charset="0"/>
                <a:ea typeface="ＭＳ Ｐゴシック" charset="0"/>
                <a:cs typeface="ＭＳ Ｐゴシック" charset="0"/>
              </a:rPr>
              <a:t>4</a:t>
            </a:r>
            <a:r>
              <a:rPr lang="en-GB" sz="1500" b="1" dirty="0">
                <a:latin typeface="Arial" charset="0"/>
                <a:ea typeface="ＭＳ Ｐゴシック" charset="0"/>
                <a:cs typeface="ＭＳ Ｐゴシック" charset="0"/>
              </a:rPr>
              <a:t>. different </a:t>
            </a:r>
            <a:r>
              <a:rPr lang="en-GB" sz="1500" b="1" dirty="0" smtClean="0">
                <a:latin typeface="Arial" charset="0"/>
                <a:ea typeface="ＭＳ Ｐゴシック" charset="0"/>
                <a:cs typeface="ＭＳ Ｐゴシック" charset="0"/>
              </a:rPr>
              <a:t>from 	</a:t>
            </a:r>
            <a:endParaRPr lang="en-GB" sz="1500" b="1" dirty="0">
              <a:latin typeface="Arial" charset="0"/>
              <a:ea typeface="ＭＳ Ｐゴシック" charset="0"/>
              <a:cs typeface="ＭＳ Ｐゴシック" charset="0"/>
            </a:endParaRPr>
          </a:p>
          <a:p>
            <a:pPr marL="0" indent="0">
              <a:lnSpc>
                <a:spcPct val="110000"/>
              </a:lnSpc>
            </a:pPr>
            <a:r>
              <a:rPr lang="en-GB" sz="1500" b="1" dirty="0" smtClean="0">
                <a:latin typeface="Arial" charset="0"/>
                <a:ea typeface="ＭＳ Ｐゴシック" charset="0"/>
                <a:cs typeface="ＭＳ Ｐゴシック" charset="0"/>
              </a:rPr>
              <a:t>5</a:t>
            </a:r>
            <a:r>
              <a:rPr lang="en-GB" sz="1500" b="1" dirty="0">
                <a:latin typeface="Arial" charset="0"/>
                <a:ea typeface="ＭＳ Ｐゴシック" charset="0"/>
                <a:cs typeface="ＭＳ Ｐゴシック" charset="0"/>
              </a:rPr>
              <a:t>. worse </a:t>
            </a:r>
            <a:r>
              <a:rPr lang="en-GB" sz="1500" b="1" dirty="0" smtClean="0">
                <a:latin typeface="Arial" charset="0"/>
                <a:ea typeface="ＭＳ Ｐゴシック" charset="0"/>
                <a:cs typeface="ＭＳ Ｐゴシック" charset="0"/>
              </a:rPr>
              <a:t>than </a:t>
            </a:r>
            <a:r>
              <a:rPr lang="en-GB" sz="1500" b="1" dirty="0">
                <a:latin typeface="Arial" charset="0"/>
                <a:ea typeface="ＭＳ Ｐゴシック" charset="0"/>
                <a:cs typeface="ＭＳ Ｐゴシック" charset="0"/>
              </a:rPr>
              <a:t>			</a:t>
            </a:r>
          </a:p>
          <a:p>
            <a:pPr marL="0" indent="0">
              <a:lnSpc>
                <a:spcPct val="110000"/>
              </a:lnSpc>
            </a:pPr>
            <a:r>
              <a:rPr lang="en-GB" sz="1500" b="1" dirty="0">
                <a:latin typeface="Arial" charset="0"/>
                <a:ea typeface="ＭＳ Ｐゴシック" charset="0"/>
                <a:cs typeface="ＭＳ Ｐゴシック" charset="0"/>
              </a:rPr>
              <a:t>6</a:t>
            </a:r>
            <a:r>
              <a:rPr lang="en-GB" sz="1500" b="1" dirty="0" smtClean="0">
                <a:latin typeface="Arial" charset="0"/>
                <a:ea typeface="ＭＳ Ｐゴシック" charset="0"/>
                <a:cs typeface="ＭＳ Ｐゴシック" charset="0"/>
              </a:rPr>
              <a:t>. </a:t>
            </a:r>
            <a:r>
              <a:rPr lang="en-GB" sz="1500" b="1" dirty="0">
                <a:latin typeface="Arial" charset="0"/>
                <a:ea typeface="ＭＳ Ｐゴシック" charset="0"/>
                <a:cs typeface="ＭＳ Ｐゴシック" charset="0"/>
              </a:rPr>
              <a:t>the cause </a:t>
            </a:r>
            <a:r>
              <a:rPr lang="en-GB" sz="1500" b="1" dirty="0" smtClean="0">
                <a:latin typeface="Arial" charset="0"/>
                <a:ea typeface="ＭＳ Ｐゴシック" charset="0"/>
                <a:cs typeface="ＭＳ Ｐゴシック" charset="0"/>
              </a:rPr>
              <a:t>of </a:t>
            </a:r>
          </a:p>
        </p:txBody>
      </p:sp>
    </p:spTree>
    <p:extLst>
      <p:ext uri="{BB962C8B-B14F-4D97-AF65-F5344CB8AC3E}">
        <p14:creationId xmlns:p14="http://schemas.microsoft.com/office/powerpoint/2010/main" val="239727027"/>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840578">
                                            <p:txEl>
                                              <p:pRg st="0" end="0"/>
                                            </p:txEl>
                                          </p:spTgt>
                                        </p:tgtEl>
                                        <p:attrNameLst>
                                          <p:attrName>style.visibility</p:attrName>
                                        </p:attrNameLst>
                                      </p:cBhvr>
                                      <p:to>
                                        <p:strVal val="visible"/>
                                      </p:to>
                                    </p:set>
                                    <p:animEffect transition="in" filter="dissolve">
                                      <p:cBhvr>
                                        <p:cTn id="7" dur="500"/>
                                        <p:tgtEl>
                                          <p:spTgt spid="2840578">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840578">
                                            <p:txEl>
                                              <p:pRg st="1" end="1"/>
                                            </p:txEl>
                                          </p:spTgt>
                                        </p:tgtEl>
                                        <p:attrNameLst>
                                          <p:attrName>style.visibility</p:attrName>
                                        </p:attrNameLst>
                                      </p:cBhvr>
                                      <p:to>
                                        <p:strVal val="visible"/>
                                      </p:to>
                                    </p:set>
                                    <p:animEffect transition="in" filter="dissolve">
                                      <p:cBhvr>
                                        <p:cTn id="11" dur="500"/>
                                        <p:tgtEl>
                                          <p:spTgt spid="2840578">
                                            <p:txEl>
                                              <p:pRg st="1" end="1"/>
                                            </p:txEl>
                                          </p:spTgt>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840578">
                                            <p:txEl>
                                              <p:pRg st="3" end="3"/>
                                            </p:txEl>
                                          </p:spTgt>
                                        </p:tgtEl>
                                        <p:attrNameLst>
                                          <p:attrName>style.visibility</p:attrName>
                                        </p:attrNameLst>
                                      </p:cBhvr>
                                      <p:to>
                                        <p:strVal val="visible"/>
                                      </p:to>
                                    </p:set>
                                    <p:animEffect transition="in" filter="dissolve">
                                      <p:cBhvr>
                                        <p:cTn id="15" dur="500"/>
                                        <p:tgtEl>
                                          <p:spTgt spid="2840578">
                                            <p:txEl>
                                              <p:pRg st="3" end="3"/>
                                            </p:txEl>
                                          </p:spTgt>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840578">
                                            <p:txEl>
                                              <p:pRg st="4" end="4"/>
                                            </p:txEl>
                                          </p:spTgt>
                                        </p:tgtEl>
                                        <p:attrNameLst>
                                          <p:attrName>style.visibility</p:attrName>
                                        </p:attrNameLst>
                                      </p:cBhvr>
                                      <p:to>
                                        <p:strVal val="visible"/>
                                      </p:to>
                                    </p:set>
                                    <p:animEffect transition="in" filter="dissolve">
                                      <p:cBhvr>
                                        <p:cTn id="19" dur="500"/>
                                        <p:tgtEl>
                                          <p:spTgt spid="2840578">
                                            <p:txEl>
                                              <p:pRg st="4" end="4"/>
                                            </p:txEl>
                                          </p:spTgt>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840578">
                                            <p:txEl>
                                              <p:pRg st="5" end="5"/>
                                            </p:txEl>
                                          </p:spTgt>
                                        </p:tgtEl>
                                        <p:attrNameLst>
                                          <p:attrName>style.visibility</p:attrName>
                                        </p:attrNameLst>
                                      </p:cBhvr>
                                      <p:to>
                                        <p:strVal val="visible"/>
                                      </p:to>
                                    </p:set>
                                    <p:animEffect transition="in" filter="dissolve">
                                      <p:cBhvr>
                                        <p:cTn id="23" dur="500"/>
                                        <p:tgtEl>
                                          <p:spTgt spid="2840578">
                                            <p:txEl>
                                              <p:pRg st="5" end="5"/>
                                            </p:txEl>
                                          </p:spTgt>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2840578">
                                            <p:txEl>
                                              <p:pRg st="6" end="6"/>
                                            </p:txEl>
                                          </p:spTgt>
                                        </p:tgtEl>
                                        <p:attrNameLst>
                                          <p:attrName>style.visibility</p:attrName>
                                        </p:attrNameLst>
                                      </p:cBhvr>
                                      <p:to>
                                        <p:strVal val="visible"/>
                                      </p:to>
                                    </p:set>
                                    <p:animEffect transition="in" filter="dissolve">
                                      <p:cBhvr>
                                        <p:cTn id="27" dur="500"/>
                                        <p:tgtEl>
                                          <p:spTgt spid="2840578">
                                            <p:txEl>
                                              <p:pRg st="6" end="6"/>
                                            </p:txEl>
                                          </p:spTgt>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2840578">
                                            <p:txEl>
                                              <p:pRg st="7" end="7"/>
                                            </p:txEl>
                                          </p:spTgt>
                                        </p:tgtEl>
                                        <p:attrNameLst>
                                          <p:attrName>style.visibility</p:attrName>
                                        </p:attrNameLst>
                                      </p:cBhvr>
                                      <p:to>
                                        <p:strVal val="visible"/>
                                      </p:to>
                                    </p:set>
                                    <p:animEffect transition="in" filter="dissolve">
                                      <p:cBhvr>
                                        <p:cTn id="31" dur="500"/>
                                        <p:tgtEl>
                                          <p:spTgt spid="2840578">
                                            <p:txEl>
                                              <p:pRg st="7" end="7"/>
                                            </p:txEl>
                                          </p:spTgt>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2840578">
                                            <p:txEl>
                                              <p:pRg st="8" end="8"/>
                                            </p:txEl>
                                          </p:spTgt>
                                        </p:tgtEl>
                                        <p:attrNameLst>
                                          <p:attrName>style.visibility</p:attrName>
                                        </p:attrNameLst>
                                      </p:cBhvr>
                                      <p:to>
                                        <p:strVal val="visible"/>
                                      </p:to>
                                    </p:set>
                                    <p:animEffect transition="in" filter="dissolve">
                                      <p:cBhvr>
                                        <p:cTn id="35" dur="500"/>
                                        <p:tgtEl>
                                          <p:spTgt spid="284057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0578" grpId="0" build="p" autoUpdateAnimBg="0"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96190" y="0"/>
            <a:ext cx="9144000" cy="6858000"/>
          </a:xfrm>
          <a:prstGeom prst="rect">
            <a:avLst/>
          </a:prstGeom>
        </p:spPr>
      </p:pic>
    </p:spTree>
    <p:extLst>
      <p:ext uri="{BB962C8B-B14F-4D97-AF65-F5344CB8AC3E}">
        <p14:creationId xmlns:p14="http://schemas.microsoft.com/office/powerpoint/2010/main" val="63069612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0326" y="2154642"/>
            <a:ext cx="11249944" cy="769441"/>
          </a:xfrm>
          <a:prstGeom prst="rect">
            <a:avLst/>
          </a:prstGeom>
          <a:noFill/>
        </p:spPr>
        <p:txBody>
          <a:bodyPr wrap="none" rtlCol="0">
            <a:spAutoFit/>
          </a:bodyPr>
          <a:lstStyle/>
          <a:p>
            <a:r>
              <a:rPr lang="en-US" sz="4400" dirty="0" smtClean="0"/>
              <a:t>What does transformation of functions refer to?</a:t>
            </a:r>
            <a:endParaRPr lang="en-US" sz="4400" dirty="0"/>
          </a:p>
        </p:txBody>
      </p:sp>
      <p:pic>
        <p:nvPicPr>
          <p:cNvPr id="3" name="Picture 2"/>
          <p:cNvPicPr>
            <a:picLocks noChangeAspect="1"/>
          </p:cNvPicPr>
          <p:nvPr/>
        </p:nvPicPr>
        <p:blipFill>
          <a:blip r:embed="rId3"/>
          <a:stretch>
            <a:fillRect/>
          </a:stretch>
        </p:blipFill>
        <p:spPr>
          <a:xfrm>
            <a:off x="3771900" y="3632597"/>
            <a:ext cx="5734050" cy="3225403"/>
          </a:xfrm>
          <a:prstGeom prst="rect">
            <a:avLst/>
          </a:prstGeom>
        </p:spPr>
      </p:pic>
    </p:spTree>
    <p:extLst>
      <p:ext uri="{BB962C8B-B14F-4D97-AF65-F5344CB8AC3E}">
        <p14:creationId xmlns:p14="http://schemas.microsoft.com/office/powerpoint/2010/main" val="188624769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14871" y="1821416"/>
            <a:ext cx="8183525" cy="3409802"/>
          </a:xfrm>
          <a:prstGeom prst="rect">
            <a:avLst/>
          </a:prstGeom>
        </p:spPr>
      </p:pic>
    </p:spTree>
    <p:extLst>
      <p:ext uri="{BB962C8B-B14F-4D97-AF65-F5344CB8AC3E}">
        <p14:creationId xmlns:p14="http://schemas.microsoft.com/office/powerpoint/2010/main" val="95909818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Skinners vs CBS Interpretation of Self</a:t>
            </a:r>
            <a:endParaRPr lang="en-US" dirty="0"/>
          </a:p>
        </p:txBody>
      </p:sp>
      <p:sp>
        <p:nvSpPr>
          <p:cNvPr id="3" name="Content Placeholder 2"/>
          <p:cNvSpPr>
            <a:spLocks noGrp="1"/>
          </p:cNvSpPr>
          <p:nvPr>
            <p:ph idx="1"/>
          </p:nvPr>
        </p:nvSpPr>
        <p:spPr>
          <a:xfrm>
            <a:off x="140190" y="971033"/>
            <a:ext cx="10515600" cy="4351338"/>
          </a:xfrm>
        </p:spPr>
        <p:txBody>
          <a:bodyPr>
            <a:normAutofit/>
          </a:bodyPr>
          <a:lstStyle/>
          <a:p>
            <a:endParaRPr lang="en-US" dirty="0" smtClean="0"/>
          </a:p>
          <a:p>
            <a:endParaRPr lang="en-US" dirty="0"/>
          </a:p>
          <a:p>
            <a:r>
              <a:rPr lang="en-GB" dirty="0" smtClean="0"/>
              <a:t>‘There </a:t>
            </a:r>
            <a:r>
              <a:rPr lang="en-GB" dirty="0"/>
              <a:t>is a difference between behaving and reporting that one is behaving or reporting the causes of one’s </a:t>
            </a:r>
            <a:r>
              <a:rPr lang="en-GB" dirty="0" err="1"/>
              <a:t>behavior</a:t>
            </a:r>
            <a:r>
              <a:rPr lang="en-GB" dirty="0" smtClean="0"/>
              <a:t>.’ </a:t>
            </a:r>
            <a:r>
              <a:rPr lang="en-GB" dirty="0"/>
              <a:t>(pp. 34-35).</a:t>
            </a:r>
            <a:endParaRPr lang="en-US" dirty="0"/>
          </a:p>
          <a:p>
            <a:endParaRPr lang="en-US" dirty="0"/>
          </a:p>
          <a:p>
            <a:r>
              <a:rPr lang="en-GB" dirty="0"/>
              <a:t>Something more to it than this</a:t>
            </a:r>
            <a:r>
              <a:rPr lang="is-IS" dirty="0" smtClean="0"/>
              <a:t>…</a:t>
            </a:r>
            <a:r>
              <a:rPr lang="en-US" dirty="0" smtClean="0"/>
              <a:t>‘[</a:t>
            </a:r>
            <a:r>
              <a:rPr lang="en-US" dirty="0"/>
              <a:t>S]elf is not simply behaving with regard to [ones] behavior but is behaving verbally with regard to [ones] behavior…’ (Hayes, Barnes-Holmes &amp; Roche, 2001)</a:t>
            </a:r>
          </a:p>
          <a:p>
            <a:endParaRPr lang="en-GB" dirty="0"/>
          </a:p>
          <a:p>
            <a:endParaRPr lang="en-US" dirty="0" smtClean="0"/>
          </a:p>
          <a:p>
            <a:endParaRPr lang="en-US" dirty="0"/>
          </a:p>
        </p:txBody>
      </p:sp>
      <p:pic>
        <p:nvPicPr>
          <p:cNvPr id="4" name="Picture 3"/>
          <p:cNvPicPr>
            <a:picLocks noChangeAspect="1"/>
          </p:cNvPicPr>
          <p:nvPr/>
        </p:nvPicPr>
        <p:blipFill>
          <a:blip r:embed="rId3"/>
          <a:stretch>
            <a:fillRect/>
          </a:stretch>
        </p:blipFill>
        <p:spPr>
          <a:xfrm>
            <a:off x="10641548" y="138023"/>
            <a:ext cx="1424503" cy="2070340"/>
          </a:xfrm>
          <a:prstGeom prst="rect">
            <a:avLst/>
          </a:prstGeom>
        </p:spPr>
      </p:pic>
      <p:pic>
        <p:nvPicPr>
          <p:cNvPr id="5" name="Picture 4"/>
          <p:cNvPicPr>
            <a:picLocks noChangeAspect="1"/>
          </p:cNvPicPr>
          <p:nvPr/>
        </p:nvPicPr>
        <p:blipFill>
          <a:blip r:embed="rId4"/>
          <a:stretch>
            <a:fillRect/>
          </a:stretch>
        </p:blipFill>
        <p:spPr>
          <a:xfrm>
            <a:off x="10624941" y="4623758"/>
            <a:ext cx="1441110" cy="2171536"/>
          </a:xfrm>
          <a:prstGeom prst="rect">
            <a:avLst/>
          </a:prstGeom>
        </p:spPr>
      </p:pic>
    </p:spTree>
    <p:extLst>
      <p:ext uri="{BB962C8B-B14F-4D97-AF65-F5344CB8AC3E}">
        <p14:creationId xmlns:p14="http://schemas.microsoft.com/office/powerpoint/2010/main" val="73202157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a:t>
            </a:r>
            <a:r>
              <a:rPr lang="en-US" dirty="0" err="1" smtClean="0"/>
              <a:t>ing</a:t>
            </a:r>
            <a:endParaRPr lang="en-US" dirty="0"/>
          </a:p>
        </p:txBody>
      </p:sp>
      <p:sp>
        <p:nvSpPr>
          <p:cNvPr id="3" name="Content Placeholder 2"/>
          <p:cNvSpPr>
            <a:spLocks noGrp="1"/>
          </p:cNvSpPr>
          <p:nvPr>
            <p:ph idx="1"/>
          </p:nvPr>
        </p:nvSpPr>
        <p:spPr/>
        <p:txBody>
          <a:bodyPr>
            <a:normAutofit/>
          </a:bodyPr>
          <a:lstStyle/>
          <a:p>
            <a:r>
              <a:rPr lang="en-GB" dirty="0"/>
              <a:t>W</a:t>
            </a:r>
            <a:r>
              <a:rPr lang="en-GB" dirty="0" smtClean="0"/>
              <a:t>e </a:t>
            </a:r>
            <a:r>
              <a:rPr lang="en-GB" dirty="0"/>
              <a:t>define the self as an action (i.e., verbal responding to one’s own responding) and not as an entity. </a:t>
            </a:r>
            <a:endParaRPr lang="en-GB" dirty="0" smtClean="0"/>
          </a:p>
          <a:p>
            <a:endParaRPr lang="en-GB" dirty="0"/>
          </a:p>
          <a:p>
            <a:r>
              <a:rPr lang="en-GB" dirty="0" smtClean="0"/>
              <a:t>Hence</a:t>
            </a:r>
            <a:r>
              <a:rPr lang="en-GB" dirty="0"/>
              <a:t>, it is arguably more appropriate within our approach to use the term ‘self-</a:t>
            </a:r>
            <a:r>
              <a:rPr lang="en-GB" dirty="0" err="1"/>
              <a:t>ing</a:t>
            </a:r>
            <a:r>
              <a:rPr lang="en-GB" dirty="0"/>
              <a:t>’ (i.e., a verb) rather than ‘the self’ (i.e., a noun</a:t>
            </a:r>
            <a:r>
              <a:rPr lang="en-GB" dirty="0" smtClean="0"/>
              <a:t>)</a:t>
            </a:r>
            <a:endParaRPr lang="en-GB" dirty="0"/>
          </a:p>
        </p:txBody>
      </p:sp>
    </p:spTree>
    <p:extLst>
      <p:ext uri="{BB962C8B-B14F-4D97-AF65-F5344CB8AC3E}">
        <p14:creationId xmlns:p14="http://schemas.microsoft.com/office/powerpoint/2010/main" val="52224706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CBS and the Self</a:t>
            </a:r>
            <a:endParaRPr lang="en-US" dirty="0"/>
          </a:p>
        </p:txBody>
      </p:sp>
      <p:sp>
        <p:nvSpPr>
          <p:cNvPr id="3" name="Content Placeholder 2"/>
          <p:cNvSpPr>
            <a:spLocks noGrp="1"/>
          </p:cNvSpPr>
          <p:nvPr>
            <p:ph idx="1"/>
          </p:nvPr>
        </p:nvSpPr>
        <p:spPr>
          <a:xfrm>
            <a:off x="838200" y="1825624"/>
            <a:ext cx="10515600" cy="4766561"/>
          </a:xfrm>
        </p:spPr>
        <p:txBody>
          <a:bodyPr>
            <a:normAutofit/>
          </a:bodyPr>
          <a:lstStyle/>
          <a:p>
            <a:pPr lvl="1"/>
            <a:endParaRPr lang="en-GB" dirty="0" smtClean="0"/>
          </a:p>
          <a:p>
            <a:pPr lvl="1"/>
            <a:endParaRPr lang="en-GB" dirty="0"/>
          </a:p>
          <a:p>
            <a:pPr lvl="1"/>
            <a:endParaRPr lang="en-GB" dirty="0" smtClean="0"/>
          </a:p>
          <a:p>
            <a:pPr lvl="1"/>
            <a:endParaRPr lang="en-GB" dirty="0"/>
          </a:p>
          <a:p>
            <a:pPr lvl="1"/>
            <a:endParaRPr lang="en-GB" dirty="0" smtClean="0"/>
          </a:p>
          <a:p>
            <a:endParaRPr lang="en-GB" dirty="0" smtClean="0"/>
          </a:p>
          <a:p>
            <a:endParaRPr lang="en-GB" dirty="0"/>
          </a:p>
          <a:p>
            <a:pPr marL="0" indent="0">
              <a:buNone/>
            </a:pPr>
            <a:r>
              <a:rPr lang="en-GB" dirty="0" smtClean="0"/>
              <a:t>At </a:t>
            </a:r>
            <a:r>
              <a:rPr lang="en-GB" dirty="0"/>
              <a:t>the heart of the process is discrimination of one’s own </a:t>
            </a:r>
            <a:r>
              <a:rPr lang="en-GB" dirty="0" smtClean="0"/>
              <a:t>responding </a:t>
            </a:r>
          </a:p>
          <a:p>
            <a:endParaRPr lang="en-US" dirty="0"/>
          </a:p>
        </p:txBody>
      </p:sp>
      <p:pic>
        <p:nvPicPr>
          <p:cNvPr id="4" name="Picture 3"/>
          <p:cNvPicPr>
            <a:picLocks noChangeAspect="1"/>
          </p:cNvPicPr>
          <p:nvPr/>
        </p:nvPicPr>
        <p:blipFill>
          <a:blip r:embed="rId3"/>
          <a:stretch>
            <a:fillRect/>
          </a:stretch>
        </p:blipFill>
        <p:spPr>
          <a:xfrm>
            <a:off x="4769007" y="2095149"/>
            <a:ext cx="3410381" cy="1948416"/>
          </a:xfrm>
          <a:prstGeom prst="rect">
            <a:avLst/>
          </a:prstGeom>
        </p:spPr>
      </p:pic>
    </p:spTree>
    <p:extLst>
      <p:ext uri="{BB962C8B-B14F-4D97-AF65-F5344CB8AC3E}">
        <p14:creationId xmlns:p14="http://schemas.microsoft.com/office/powerpoint/2010/main" val="68829325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sense of self and a sense of other develop in tandem</a:t>
            </a:r>
            <a:endParaRPr lang="en-US" dirty="0"/>
          </a:p>
        </p:txBody>
      </p:sp>
      <p:sp>
        <p:nvSpPr>
          <p:cNvPr id="3" name="Content Placeholder 2"/>
          <p:cNvSpPr>
            <a:spLocks noGrp="1"/>
          </p:cNvSpPr>
          <p:nvPr>
            <p:ph idx="1"/>
          </p:nvPr>
        </p:nvSpPr>
        <p:spPr>
          <a:xfrm>
            <a:off x="1981200" y="1983531"/>
            <a:ext cx="8229600" cy="4525963"/>
          </a:xfrm>
        </p:spPr>
        <p:txBody>
          <a:bodyPr/>
          <a:lstStyle/>
          <a:p>
            <a:r>
              <a:rPr lang="en-US" dirty="0" smtClean="0"/>
              <a:t>Where are you now?</a:t>
            </a:r>
          </a:p>
          <a:p>
            <a:endParaRPr lang="en-US" dirty="0"/>
          </a:p>
          <a:p>
            <a:r>
              <a:rPr lang="en-US" dirty="0" smtClean="0"/>
              <a:t>Where were you then?</a:t>
            </a:r>
          </a:p>
          <a:p>
            <a:endParaRPr lang="en-US" dirty="0"/>
          </a:p>
          <a:p>
            <a:r>
              <a:rPr lang="en-US" dirty="0" smtClean="0"/>
              <a:t>What am I doing?</a:t>
            </a:r>
          </a:p>
          <a:p>
            <a:endParaRPr lang="en-US" dirty="0"/>
          </a:p>
          <a:p>
            <a:r>
              <a:rPr lang="en-US" dirty="0" smtClean="0"/>
              <a:t>If I was you what would I be doing now?</a:t>
            </a:r>
            <a:endParaRPr lang="en-US" dirty="0"/>
          </a:p>
        </p:txBody>
      </p:sp>
      <p:sp>
        <p:nvSpPr>
          <p:cNvPr id="4" name="TextBox 3"/>
          <p:cNvSpPr txBox="1"/>
          <p:nvPr/>
        </p:nvSpPr>
        <p:spPr>
          <a:xfrm>
            <a:off x="6915156" y="2299976"/>
            <a:ext cx="3963201" cy="1815882"/>
          </a:xfrm>
          <a:prstGeom prst="rect">
            <a:avLst/>
          </a:prstGeom>
          <a:noFill/>
        </p:spPr>
        <p:txBody>
          <a:bodyPr wrap="none" rtlCol="0">
            <a:spAutoFit/>
          </a:bodyPr>
          <a:lstStyle/>
          <a:p>
            <a:r>
              <a:rPr lang="en-US" sz="2800" dirty="0">
                <a:solidFill>
                  <a:srgbClr val="FF0000"/>
                </a:solidFill>
              </a:rPr>
              <a:t>DEICITC RELATIONS:</a:t>
            </a:r>
          </a:p>
          <a:p>
            <a:r>
              <a:rPr lang="en-US" sz="2800" dirty="0">
                <a:solidFill>
                  <a:srgbClr val="FF0000"/>
                </a:solidFill>
              </a:rPr>
              <a:t>I vs </a:t>
            </a:r>
            <a:r>
              <a:rPr lang="en-US" sz="2800" dirty="0" smtClean="0">
                <a:solidFill>
                  <a:srgbClr val="FF0000"/>
                </a:solidFill>
              </a:rPr>
              <a:t>YOU (interpersonal)</a:t>
            </a:r>
            <a:endParaRPr lang="en-US" sz="2800" dirty="0">
              <a:solidFill>
                <a:srgbClr val="FF0000"/>
              </a:solidFill>
            </a:endParaRPr>
          </a:p>
          <a:p>
            <a:r>
              <a:rPr lang="en-US" sz="2800" dirty="0">
                <a:solidFill>
                  <a:srgbClr val="FF0000"/>
                </a:solidFill>
              </a:rPr>
              <a:t>HERE vs. </a:t>
            </a:r>
            <a:r>
              <a:rPr lang="en-US" sz="2800" dirty="0" smtClean="0">
                <a:solidFill>
                  <a:srgbClr val="FF0000"/>
                </a:solidFill>
              </a:rPr>
              <a:t>THERE (spatial)</a:t>
            </a:r>
            <a:endParaRPr lang="en-US" sz="2800" dirty="0">
              <a:solidFill>
                <a:srgbClr val="FF0000"/>
              </a:solidFill>
            </a:endParaRPr>
          </a:p>
          <a:p>
            <a:r>
              <a:rPr lang="en-US" sz="2800" dirty="0">
                <a:solidFill>
                  <a:srgbClr val="FF0000"/>
                </a:solidFill>
              </a:rPr>
              <a:t>NOW vs. </a:t>
            </a:r>
            <a:r>
              <a:rPr lang="en-US" sz="2800" dirty="0" smtClean="0">
                <a:solidFill>
                  <a:srgbClr val="FF0000"/>
                </a:solidFill>
              </a:rPr>
              <a:t>THEN (temporal)</a:t>
            </a:r>
            <a:endParaRPr lang="en-US" sz="2800" dirty="0">
              <a:solidFill>
                <a:srgbClr val="FF0000"/>
              </a:solidFill>
            </a:endParaRPr>
          </a:p>
        </p:txBody>
      </p:sp>
    </p:spTree>
    <p:extLst>
      <p:ext uri="{BB962C8B-B14F-4D97-AF65-F5344CB8AC3E}">
        <p14:creationId xmlns:p14="http://schemas.microsoft.com/office/powerpoint/2010/main" val="20075691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1026"/>
          <p:cNvSpPr>
            <a:spLocks noGrp="1" noChangeArrowheads="1"/>
          </p:cNvSpPr>
          <p:nvPr>
            <p:ph type="title"/>
          </p:nvPr>
        </p:nvSpPr>
        <p:spPr>
          <a:xfrm>
            <a:off x="2514600" y="381000"/>
            <a:ext cx="7772400" cy="1143000"/>
          </a:xfrm>
        </p:spPr>
        <p:txBody>
          <a:bodyPr>
            <a:normAutofit fontScale="90000"/>
          </a:bodyPr>
          <a:lstStyle/>
          <a:p>
            <a:pPr eaLnBrk="1" hangingPunct="1"/>
            <a:r>
              <a:rPr lang="en-US" sz="4000" dirty="0">
                <a:latin typeface="Calibri" charset="0"/>
              </a:rPr>
              <a:t>Informed </a:t>
            </a:r>
            <a:r>
              <a:rPr lang="en-US" sz="4000" dirty="0" smtClean="0">
                <a:latin typeface="Calibri" charset="0"/>
              </a:rPr>
              <a:t>Consent</a:t>
            </a:r>
            <a:r>
              <a:rPr lang="en-US" sz="4000" dirty="0">
                <a:latin typeface="Calibri" charset="0"/>
              </a:rPr>
              <a:t> </a:t>
            </a:r>
            <a:r>
              <a:rPr lang="en-US" sz="4000" dirty="0" smtClean="0">
                <a:latin typeface="Calibri" charset="0"/>
              </a:rPr>
              <a:t>and Confidentiality</a:t>
            </a:r>
            <a:endParaRPr lang="en-US" sz="4000" dirty="0">
              <a:latin typeface="Times New Roman" charset="0"/>
            </a:endParaRPr>
          </a:p>
        </p:txBody>
      </p:sp>
      <p:sp>
        <p:nvSpPr>
          <p:cNvPr id="11269" name="Rectangle 1027"/>
          <p:cNvSpPr>
            <a:spLocks noGrp="1" noChangeArrowheads="1"/>
          </p:cNvSpPr>
          <p:nvPr>
            <p:ph type="body" idx="1"/>
          </p:nvPr>
        </p:nvSpPr>
        <p:spPr>
          <a:xfrm>
            <a:off x="2080161" y="1676400"/>
            <a:ext cx="8229600" cy="4343400"/>
          </a:xfrm>
        </p:spPr>
        <p:txBody>
          <a:bodyPr/>
          <a:lstStyle/>
          <a:p>
            <a:pPr eaLnBrk="1" hangingPunct="1">
              <a:buFont typeface="Wingdings" charset="0"/>
              <a:buChar char="§"/>
            </a:pPr>
            <a:r>
              <a:rPr lang="en-US" dirty="0">
                <a:latin typeface="Arial"/>
                <a:cs typeface="Arial"/>
              </a:rPr>
              <a:t>This </a:t>
            </a:r>
            <a:r>
              <a:rPr lang="en-US" dirty="0" smtClean="0">
                <a:latin typeface="Arial"/>
                <a:cs typeface="Arial"/>
              </a:rPr>
              <a:t>workshop </a:t>
            </a:r>
            <a:r>
              <a:rPr lang="en-US" dirty="0">
                <a:latin typeface="Arial"/>
                <a:cs typeface="Arial"/>
              </a:rPr>
              <a:t>is experiential in nature:</a:t>
            </a:r>
          </a:p>
          <a:p>
            <a:pPr lvl="1" eaLnBrk="1" hangingPunct="1">
              <a:buFont typeface="Wingdings" charset="0"/>
              <a:buChar char="§"/>
            </a:pPr>
            <a:r>
              <a:rPr lang="en-US" dirty="0">
                <a:latin typeface="Arial"/>
                <a:cs typeface="Arial"/>
              </a:rPr>
              <a:t>Designed this way to increase understanding of the theory and to help </a:t>
            </a:r>
            <a:r>
              <a:rPr lang="en-US" dirty="0" smtClean="0">
                <a:latin typeface="Arial"/>
                <a:cs typeface="Arial"/>
              </a:rPr>
              <a:t>participants </a:t>
            </a:r>
            <a:r>
              <a:rPr lang="en-US" dirty="0">
                <a:latin typeface="Arial"/>
                <a:cs typeface="Arial"/>
              </a:rPr>
              <a:t>contact the core of the work </a:t>
            </a:r>
            <a:endParaRPr lang="en-US" dirty="0" smtClean="0">
              <a:latin typeface="Arial"/>
              <a:cs typeface="Arial"/>
            </a:endParaRPr>
          </a:p>
          <a:p>
            <a:pPr lvl="1" eaLnBrk="1" hangingPunct="1">
              <a:buFont typeface="Wingdings" charset="0"/>
              <a:buChar char="§"/>
            </a:pPr>
            <a:endParaRPr lang="en-US" dirty="0">
              <a:latin typeface="Arial"/>
              <a:cs typeface="Arial"/>
            </a:endParaRPr>
          </a:p>
          <a:p>
            <a:pPr lvl="1" eaLnBrk="1" hangingPunct="1">
              <a:buFont typeface="Wingdings" charset="0"/>
              <a:buChar char="§"/>
            </a:pPr>
            <a:r>
              <a:rPr lang="en-US" dirty="0" smtClean="0">
                <a:latin typeface="Arial"/>
                <a:cs typeface="Arial"/>
              </a:rPr>
              <a:t>What </a:t>
            </a:r>
            <a:r>
              <a:rPr lang="en-US" dirty="0">
                <a:latin typeface="Arial"/>
                <a:cs typeface="Arial"/>
              </a:rPr>
              <a:t>might that look like….</a:t>
            </a:r>
          </a:p>
          <a:p>
            <a:pPr lvl="3" eaLnBrk="1" hangingPunct="1">
              <a:buFont typeface="Wingdings" charset="0"/>
              <a:buChar char="§"/>
            </a:pPr>
            <a:r>
              <a:rPr lang="en-US" sz="1900" dirty="0">
                <a:latin typeface="Arial"/>
                <a:cs typeface="Arial"/>
              </a:rPr>
              <a:t>You will be invited to take risks</a:t>
            </a:r>
          </a:p>
          <a:p>
            <a:pPr lvl="3" eaLnBrk="1" hangingPunct="1">
              <a:buFont typeface="Wingdings" charset="0"/>
              <a:buChar char="§"/>
            </a:pPr>
            <a:r>
              <a:rPr lang="en-US" sz="1900" dirty="0">
                <a:latin typeface="Arial"/>
                <a:cs typeface="Arial"/>
              </a:rPr>
              <a:t>For that reason we must agree to confidentiality</a:t>
            </a:r>
          </a:p>
          <a:p>
            <a:pPr eaLnBrk="1" hangingPunct="1">
              <a:buFont typeface="Wingdings" charset="0"/>
              <a:buNone/>
            </a:pPr>
            <a:endParaRPr lang="en-US" dirty="0">
              <a:latin typeface="Arial"/>
              <a:cs typeface="Arial"/>
            </a:endParaRPr>
          </a:p>
        </p:txBody>
      </p:sp>
    </p:spTree>
    <p:extLst>
      <p:ext uri="{BB962C8B-B14F-4D97-AF65-F5344CB8AC3E}">
        <p14:creationId xmlns:p14="http://schemas.microsoft.com/office/powerpoint/2010/main" val="14933197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RFT </a:t>
            </a:r>
            <a:r>
              <a:rPr lang="en-US" dirty="0"/>
              <a:t>clinical </a:t>
            </a:r>
            <a:r>
              <a:rPr lang="en-US" dirty="0" smtClean="0"/>
              <a:t>framework</a:t>
            </a:r>
            <a:endParaRPr lang="en-US" dirty="0"/>
          </a:p>
        </p:txBody>
      </p:sp>
      <p:sp>
        <p:nvSpPr>
          <p:cNvPr id="3" name="Content Placeholder 2"/>
          <p:cNvSpPr>
            <a:spLocks noGrp="1"/>
          </p:cNvSpPr>
          <p:nvPr>
            <p:ph idx="1"/>
          </p:nvPr>
        </p:nvSpPr>
        <p:spPr/>
        <p:txBody>
          <a:bodyPr>
            <a:normAutofit/>
          </a:bodyPr>
          <a:lstStyle/>
          <a:p>
            <a:r>
              <a:rPr lang="en-US" sz="3200" dirty="0" smtClean="0"/>
              <a:t>Overarching </a:t>
            </a:r>
            <a:r>
              <a:rPr lang="en-US" sz="3200" dirty="0"/>
              <a:t>goals </a:t>
            </a:r>
            <a:endParaRPr lang="en-IE" sz="3200" dirty="0"/>
          </a:p>
          <a:p>
            <a:pPr lvl="1"/>
            <a:r>
              <a:rPr lang="en-US" sz="3200" dirty="0" smtClean="0"/>
              <a:t>flexible </a:t>
            </a:r>
            <a:r>
              <a:rPr lang="en-US" sz="3200" dirty="0"/>
              <a:t>context </a:t>
            </a:r>
            <a:r>
              <a:rPr lang="en-US" sz="3200" dirty="0" smtClean="0"/>
              <a:t>sensitivity</a:t>
            </a:r>
            <a:endParaRPr lang="en-IE" sz="3200" dirty="0"/>
          </a:p>
          <a:p>
            <a:pPr lvl="1"/>
            <a:r>
              <a:rPr lang="en-US" sz="3200" dirty="0" smtClean="0"/>
              <a:t>functional </a:t>
            </a:r>
            <a:r>
              <a:rPr lang="en-US" sz="3200" dirty="0"/>
              <a:t>coherence</a:t>
            </a:r>
            <a:endParaRPr lang="en-IE" sz="3200" dirty="0"/>
          </a:p>
          <a:p>
            <a:pPr marL="0" indent="0">
              <a:buNone/>
            </a:pPr>
            <a:endParaRPr lang="en-IE" dirty="0"/>
          </a:p>
          <a:p>
            <a:endParaRPr lang="en-US" dirty="0"/>
          </a:p>
        </p:txBody>
      </p:sp>
    </p:spTree>
    <p:extLst>
      <p:ext uri="{BB962C8B-B14F-4D97-AF65-F5344CB8AC3E}">
        <p14:creationId xmlns:p14="http://schemas.microsoft.com/office/powerpoint/2010/main" val="104173895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52450" y="2422525"/>
            <a:ext cx="10515600" cy="1325563"/>
          </a:xfrm>
        </p:spPr>
        <p:txBody>
          <a:bodyPr>
            <a:normAutofit/>
          </a:bodyPr>
          <a:lstStyle/>
          <a:p>
            <a:r>
              <a:rPr lang="en-IE" dirty="0"/>
              <a:t>Context </a:t>
            </a:r>
            <a:r>
              <a:rPr lang="en-IE" dirty="0" smtClean="0"/>
              <a:t>sensitivity</a:t>
            </a:r>
            <a:endParaRPr lang="en-US" dirty="0"/>
          </a:p>
        </p:txBody>
      </p:sp>
    </p:spTree>
    <p:extLst>
      <p:ext uri="{BB962C8B-B14F-4D97-AF65-F5344CB8AC3E}">
        <p14:creationId xmlns:p14="http://schemas.microsoft.com/office/powerpoint/2010/main" val="77240140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a:t>Context </a:t>
            </a:r>
            <a:r>
              <a:rPr lang="en-IE" dirty="0" smtClean="0"/>
              <a:t>sensitivity</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IE" dirty="0"/>
              <a:t> </a:t>
            </a:r>
          </a:p>
          <a:p>
            <a:r>
              <a:rPr lang="en-IE" dirty="0" smtClean="0"/>
              <a:t>The degree to which we notice and </a:t>
            </a:r>
            <a:r>
              <a:rPr lang="en-IE" dirty="0"/>
              <a:t>respond to various </a:t>
            </a:r>
            <a:r>
              <a:rPr lang="en-IE" dirty="0" smtClean="0"/>
              <a:t>elements </a:t>
            </a:r>
            <a:r>
              <a:rPr lang="en-IE" dirty="0"/>
              <a:t>of the context </a:t>
            </a:r>
          </a:p>
          <a:p>
            <a:pPr marL="0" indent="0">
              <a:buNone/>
            </a:pPr>
            <a:endParaRPr lang="en-IE" dirty="0"/>
          </a:p>
          <a:p>
            <a:r>
              <a:rPr lang="en-IE" dirty="0"/>
              <a:t>With language anything can become anything therefore we can have functions transforming </a:t>
            </a:r>
            <a:r>
              <a:rPr lang="en-IE" dirty="0" smtClean="0"/>
              <a:t>that </a:t>
            </a:r>
            <a:r>
              <a:rPr lang="en-IE" dirty="0"/>
              <a:t>are </a:t>
            </a:r>
            <a:r>
              <a:rPr lang="en-IE" dirty="0" smtClean="0"/>
              <a:t>symbolic</a:t>
            </a:r>
          </a:p>
          <a:p>
            <a:endParaRPr lang="en-IE" dirty="0"/>
          </a:p>
          <a:p>
            <a:r>
              <a:rPr lang="en-IE" dirty="0"/>
              <a:t>Language impacts context sensitivity by multipying the potential functions of our </a:t>
            </a:r>
            <a:r>
              <a:rPr lang="en-IE" dirty="0" smtClean="0"/>
              <a:t>experience</a:t>
            </a:r>
          </a:p>
          <a:p>
            <a:endParaRPr lang="en-IE" dirty="0"/>
          </a:p>
          <a:p>
            <a:r>
              <a:rPr lang="en-IE" dirty="0" smtClean="0"/>
              <a:t>How to create context sensitivity</a:t>
            </a:r>
            <a:endParaRPr lang="en-IE" dirty="0"/>
          </a:p>
          <a:p>
            <a:pPr lvl="1"/>
            <a:r>
              <a:rPr lang="en-IE" dirty="0" smtClean="0"/>
              <a:t>Mindfulness</a:t>
            </a:r>
            <a:endParaRPr lang="en-IE" dirty="0"/>
          </a:p>
          <a:p>
            <a:pPr lvl="1"/>
            <a:r>
              <a:rPr lang="en-IE" dirty="0" smtClean="0"/>
              <a:t>Worksheets </a:t>
            </a:r>
            <a:r>
              <a:rPr lang="en-IE" dirty="0"/>
              <a:t>in CBT – antecedents and consequences </a:t>
            </a:r>
          </a:p>
          <a:p>
            <a:pPr lvl="1"/>
            <a:r>
              <a:rPr lang="en-IE" dirty="0" smtClean="0"/>
              <a:t>Use </a:t>
            </a:r>
            <a:r>
              <a:rPr lang="en-IE" dirty="0"/>
              <a:t>of metaphors – encourage clients to notice the counterproductivity of EA</a:t>
            </a:r>
          </a:p>
          <a:p>
            <a:pPr marL="0" indent="0">
              <a:buNone/>
            </a:pPr>
            <a:r>
              <a:rPr lang="en-IE" dirty="0"/>
              <a:t> </a:t>
            </a:r>
          </a:p>
          <a:p>
            <a:endParaRPr lang="en-US" dirty="0"/>
          </a:p>
        </p:txBody>
      </p:sp>
    </p:spTree>
    <p:extLst>
      <p:ext uri="{BB962C8B-B14F-4D97-AF65-F5344CB8AC3E}">
        <p14:creationId xmlns:p14="http://schemas.microsoft.com/office/powerpoint/2010/main" val="158031650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a:t>C</a:t>
            </a:r>
            <a:r>
              <a:rPr lang="en-IE" dirty="0" smtClean="0"/>
              <a:t>ontext insensitivity</a:t>
            </a:r>
            <a:r>
              <a:rPr lang="en-IE" dirty="0"/>
              <a:t/>
            </a:r>
            <a:br>
              <a:rPr lang="en-IE" dirty="0"/>
            </a:br>
            <a:endParaRPr lang="en-US" dirty="0"/>
          </a:p>
        </p:txBody>
      </p:sp>
      <p:sp>
        <p:nvSpPr>
          <p:cNvPr id="3" name="Content Placeholder 2"/>
          <p:cNvSpPr>
            <a:spLocks noGrp="1"/>
          </p:cNvSpPr>
          <p:nvPr>
            <p:ph idx="1"/>
          </p:nvPr>
        </p:nvSpPr>
        <p:spPr>
          <a:xfrm>
            <a:off x="1981200" y="1058334"/>
            <a:ext cx="8229600" cy="4525963"/>
          </a:xfrm>
        </p:spPr>
        <p:txBody>
          <a:bodyPr>
            <a:normAutofit/>
          </a:bodyPr>
          <a:lstStyle/>
          <a:p>
            <a:pPr marL="0" indent="0">
              <a:buNone/>
            </a:pPr>
            <a:endParaRPr lang="en-IE" dirty="0"/>
          </a:p>
          <a:p>
            <a:r>
              <a:rPr lang="en-IE" dirty="0"/>
              <a:t>Humans are influenced by context which is influenced </a:t>
            </a:r>
            <a:r>
              <a:rPr lang="en-IE" dirty="0" smtClean="0"/>
              <a:t>by instrinsic </a:t>
            </a:r>
            <a:r>
              <a:rPr lang="en-IE" dirty="0"/>
              <a:t>and symbolic contingencies</a:t>
            </a:r>
          </a:p>
          <a:p>
            <a:pPr marL="0" indent="0">
              <a:buNone/>
            </a:pPr>
            <a:r>
              <a:rPr lang="en-IE" dirty="0"/>
              <a:t> </a:t>
            </a:r>
          </a:p>
          <a:p>
            <a:r>
              <a:rPr lang="en-IE" dirty="0"/>
              <a:t>Insensitivity to useful parts of </a:t>
            </a:r>
            <a:r>
              <a:rPr lang="en-IE" dirty="0" smtClean="0"/>
              <a:t>context </a:t>
            </a:r>
            <a:r>
              <a:rPr lang="en-IE" dirty="0"/>
              <a:t>can create </a:t>
            </a:r>
            <a:r>
              <a:rPr lang="en-IE" dirty="0" smtClean="0"/>
              <a:t>difficulty</a:t>
            </a:r>
          </a:p>
          <a:p>
            <a:pPr marL="0" indent="0">
              <a:buNone/>
            </a:pPr>
            <a:r>
              <a:rPr lang="en-IE" dirty="0"/>
              <a:t> </a:t>
            </a:r>
          </a:p>
          <a:p>
            <a:r>
              <a:rPr lang="en-IE" dirty="0" smtClean="0"/>
              <a:t>E.g., Always </a:t>
            </a:r>
            <a:r>
              <a:rPr lang="en-IE" dirty="0"/>
              <a:t>saying what they think in intimate relationships</a:t>
            </a:r>
          </a:p>
          <a:p>
            <a:endParaRPr lang="en-IE" dirty="0"/>
          </a:p>
        </p:txBody>
      </p:sp>
    </p:spTree>
    <p:extLst>
      <p:ext uri="{BB962C8B-B14F-4D97-AF65-F5344CB8AC3E}">
        <p14:creationId xmlns:p14="http://schemas.microsoft.com/office/powerpoint/2010/main" val="7244269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9384" y="1871330"/>
            <a:ext cx="3333233" cy="4306186"/>
          </a:xfrm>
          <a:prstGeom prst="rect">
            <a:avLst/>
          </a:prstGeom>
        </p:spPr>
      </p:pic>
      <p:sp>
        <p:nvSpPr>
          <p:cNvPr id="5" name="TextBox 4"/>
          <p:cNvSpPr txBox="1"/>
          <p:nvPr/>
        </p:nvSpPr>
        <p:spPr>
          <a:xfrm>
            <a:off x="2268280" y="2360428"/>
            <a:ext cx="939681" cy="369332"/>
          </a:xfrm>
          <a:prstGeom prst="rect">
            <a:avLst/>
          </a:prstGeom>
          <a:noFill/>
        </p:spPr>
        <p:txBody>
          <a:bodyPr wrap="none" rtlCol="0">
            <a:spAutoFit/>
          </a:bodyPr>
          <a:lstStyle/>
          <a:p>
            <a:r>
              <a:rPr lang="en-US" dirty="0"/>
              <a:t>Sadness</a:t>
            </a:r>
          </a:p>
        </p:txBody>
      </p:sp>
      <p:sp>
        <p:nvSpPr>
          <p:cNvPr id="6" name="TextBox 5"/>
          <p:cNvSpPr txBox="1"/>
          <p:nvPr/>
        </p:nvSpPr>
        <p:spPr>
          <a:xfrm>
            <a:off x="8514198" y="1991096"/>
            <a:ext cx="583814" cy="369332"/>
          </a:xfrm>
          <a:prstGeom prst="rect">
            <a:avLst/>
          </a:prstGeom>
          <a:noFill/>
        </p:spPr>
        <p:txBody>
          <a:bodyPr wrap="none" rtlCol="0">
            <a:spAutoFit/>
          </a:bodyPr>
          <a:lstStyle/>
          <a:p>
            <a:r>
              <a:rPr lang="en-US" dirty="0"/>
              <a:t>Loss</a:t>
            </a:r>
          </a:p>
        </p:txBody>
      </p:sp>
      <p:sp>
        <p:nvSpPr>
          <p:cNvPr id="7" name="TextBox 6"/>
          <p:cNvSpPr txBox="1"/>
          <p:nvPr/>
        </p:nvSpPr>
        <p:spPr>
          <a:xfrm>
            <a:off x="8692132" y="3655091"/>
            <a:ext cx="798552" cy="369332"/>
          </a:xfrm>
          <a:prstGeom prst="rect">
            <a:avLst/>
          </a:prstGeom>
          <a:noFill/>
        </p:spPr>
        <p:txBody>
          <a:bodyPr wrap="none" rtlCol="0">
            <a:spAutoFit/>
          </a:bodyPr>
          <a:lstStyle/>
          <a:p>
            <a:r>
              <a:rPr lang="en-US" dirty="0"/>
              <a:t>Regret</a:t>
            </a:r>
          </a:p>
        </p:txBody>
      </p:sp>
      <p:sp>
        <p:nvSpPr>
          <p:cNvPr id="8" name="TextBox 7"/>
          <p:cNvSpPr txBox="1"/>
          <p:nvPr/>
        </p:nvSpPr>
        <p:spPr>
          <a:xfrm>
            <a:off x="2277715" y="4424179"/>
            <a:ext cx="1692195" cy="369332"/>
          </a:xfrm>
          <a:prstGeom prst="rect">
            <a:avLst/>
          </a:prstGeom>
          <a:noFill/>
        </p:spPr>
        <p:txBody>
          <a:bodyPr wrap="none" rtlCol="0">
            <a:spAutoFit/>
          </a:bodyPr>
          <a:lstStyle/>
          <a:p>
            <a:r>
              <a:rPr lang="en-US" dirty="0"/>
              <a:t>Disappointment</a:t>
            </a:r>
          </a:p>
        </p:txBody>
      </p:sp>
      <p:sp>
        <p:nvSpPr>
          <p:cNvPr id="9" name="TextBox 8"/>
          <p:cNvSpPr txBox="1"/>
          <p:nvPr/>
        </p:nvSpPr>
        <p:spPr>
          <a:xfrm>
            <a:off x="2544727" y="1722474"/>
            <a:ext cx="1260281" cy="369332"/>
          </a:xfrm>
          <a:prstGeom prst="rect">
            <a:avLst/>
          </a:prstGeom>
          <a:noFill/>
        </p:spPr>
        <p:txBody>
          <a:bodyPr wrap="none" rtlCol="0">
            <a:spAutoFit/>
          </a:bodyPr>
          <a:lstStyle/>
          <a:p>
            <a:r>
              <a:rPr lang="en-US" dirty="0">
                <a:solidFill>
                  <a:srgbClr val="FF0000"/>
                </a:solidFill>
              </a:rPr>
              <a:t>Connection</a:t>
            </a:r>
          </a:p>
        </p:txBody>
      </p:sp>
      <p:sp>
        <p:nvSpPr>
          <p:cNvPr id="10" name="TextBox 9"/>
          <p:cNvSpPr txBox="1"/>
          <p:nvPr/>
        </p:nvSpPr>
        <p:spPr>
          <a:xfrm>
            <a:off x="2619797" y="3565345"/>
            <a:ext cx="620939" cy="369332"/>
          </a:xfrm>
          <a:prstGeom prst="rect">
            <a:avLst/>
          </a:prstGeom>
          <a:noFill/>
        </p:spPr>
        <p:txBody>
          <a:bodyPr wrap="none" rtlCol="0">
            <a:spAutoFit/>
          </a:bodyPr>
          <a:lstStyle/>
          <a:p>
            <a:r>
              <a:rPr lang="en-US" dirty="0">
                <a:solidFill>
                  <a:srgbClr val="FF0000"/>
                </a:solidFill>
              </a:rPr>
              <a:t>Love</a:t>
            </a:r>
          </a:p>
        </p:txBody>
      </p:sp>
      <p:sp>
        <p:nvSpPr>
          <p:cNvPr id="11" name="TextBox 10"/>
          <p:cNvSpPr txBox="1"/>
          <p:nvPr/>
        </p:nvSpPr>
        <p:spPr>
          <a:xfrm>
            <a:off x="8311643" y="4793511"/>
            <a:ext cx="988925" cy="369332"/>
          </a:xfrm>
          <a:prstGeom prst="rect">
            <a:avLst/>
          </a:prstGeom>
          <a:noFill/>
        </p:spPr>
        <p:txBody>
          <a:bodyPr wrap="none" rtlCol="0">
            <a:spAutoFit/>
          </a:bodyPr>
          <a:lstStyle/>
          <a:p>
            <a:r>
              <a:rPr lang="en-US" dirty="0">
                <a:solidFill>
                  <a:srgbClr val="FF0000"/>
                </a:solidFill>
              </a:rPr>
              <a:t>Intimacy</a:t>
            </a:r>
          </a:p>
        </p:txBody>
      </p:sp>
      <p:sp>
        <p:nvSpPr>
          <p:cNvPr id="12" name="TextBox 11"/>
          <p:cNvSpPr txBox="1"/>
          <p:nvPr/>
        </p:nvSpPr>
        <p:spPr>
          <a:xfrm>
            <a:off x="7980397" y="2886003"/>
            <a:ext cx="1651414" cy="369332"/>
          </a:xfrm>
          <a:prstGeom prst="rect">
            <a:avLst/>
          </a:prstGeom>
          <a:noFill/>
        </p:spPr>
        <p:txBody>
          <a:bodyPr wrap="none" rtlCol="0">
            <a:spAutoFit/>
          </a:bodyPr>
          <a:lstStyle/>
          <a:p>
            <a:r>
              <a:rPr lang="en-US" dirty="0">
                <a:solidFill>
                  <a:srgbClr val="FF0000"/>
                </a:solidFill>
              </a:rPr>
              <a:t>Companionship</a:t>
            </a:r>
          </a:p>
        </p:txBody>
      </p:sp>
    </p:spTree>
    <p:extLst>
      <p:ext uri="{BB962C8B-B14F-4D97-AF65-F5344CB8AC3E}">
        <p14:creationId xmlns:p14="http://schemas.microsoft.com/office/powerpoint/2010/main" val="16713632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Transforming functions to alter the context</a:t>
            </a:r>
          </a:p>
        </p:txBody>
      </p:sp>
      <p:sp>
        <p:nvSpPr>
          <p:cNvPr id="3" name="Content Placeholder 2"/>
          <p:cNvSpPr>
            <a:spLocks noGrp="1"/>
          </p:cNvSpPr>
          <p:nvPr>
            <p:ph idx="1"/>
          </p:nvPr>
        </p:nvSpPr>
        <p:spPr/>
        <p:txBody>
          <a:bodyPr>
            <a:normAutofit/>
          </a:bodyPr>
          <a:lstStyle/>
          <a:p>
            <a:r>
              <a:rPr lang="en-US" dirty="0" smtClean="0"/>
              <a:t>Therapists can use </a:t>
            </a:r>
            <a:r>
              <a:rPr lang="en-US" dirty="0"/>
              <a:t>language tools to </a:t>
            </a:r>
            <a:r>
              <a:rPr lang="en-US" dirty="0">
                <a:solidFill>
                  <a:srgbClr val="FF0000"/>
                </a:solidFill>
              </a:rPr>
              <a:t>augment contact with the existing functions</a:t>
            </a:r>
            <a:r>
              <a:rPr lang="en-US" dirty="0"/>
              <a:t> </a:t>
            </a:r>
            <a:r>
              <a:rPr lang="en-US" dirty="0" smtClean="0"/>
              <a:t>and </a:t>
            </a:r>
            <a:r>
              <a:rPr lang="en-US" dirty="0"/>
              <a:t>to link existing functions to new events so as to manage </a:t>
            </a:r>
            <a:r>
              <a:rPr lang="en-US" dirty="0" smtClean="0"/>
              <a:t>what </a:t>
            </a:r>
            <a:r>
              <a:rPr lang="en-US" dirty="0"/>
              <a:t>functions are likely to be selected</a:t>
            </a:r>
            <a:r>
              <a:rPr lang="en-US" dirty="0" smtClean="0"/>
              <a:t>.</a:t>
            </a:r>
          </a:p>
          <a:p>
            <a:endParaRPr lang="en-US" dirty="0"/>
          </a:p>
          <a:p>
            <a:r>
              <a:rPr lang="en-US" dirty="0"/>
              <a:t>Take the example of intimacy. </a:t>
            </a:r>
          </a:p>
          <a:p>
            <a:endParaRPr lang="en-US" dirty="0"/>
          </a:p>
          <a:p>
            <a:endParaRPr lang="en-US" dirty="0" smtClean="0"/>
          </a:p>
        </p:txBody>
      </p:sp>
    </p:spTree>
    <p:extLst>
      <p:ext uri="{BB962C8B-B14F-4D97-AF65-F5344CB8AC3E}">
        <p14:creationId xmlns:p14="http://schemas.microsoft.com/office/powerpoint/2010/main" val="156209138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4000" y="2288384"/>
            <a:ext cx="9144000" cy="4569617"/>
          </a:xfrm>
          <a:prstGeom prst="rect">
            <a:avLst/>
          </a:prstGeom>
        </p:spPr>
      </p:pic>
      <p:sp>
        <p:nvSpPr>
          <p:cNvPr id="5" name="Oval Callout 4"/>
          <p:cNvSpPr/>
          <p:nvPr/>
        </p:nvSpPr>
        <p:spPr>
          <a:xfrm>
            <a:off x="4042834" y="333207"/>
            <a:ext cx="3577167" cy="1591935"/>
          </a:xfrm>
          <a:prstGeom prst="wedgeEllipseCallout">
            <a:avLst>
              <a:gd name="adj1" fmla="val -28229"/>
              <a:gd name="adj2" fmla="val 150708"/>
            </a:avLst>
          </a:prstGeom>
          <a:no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I’m scared I’ll get rejected if I get close </a:t>
            </a:r>
            <a:r>
              <a:rPr lang="en-US">
                <a:solidFill>
                  <a:schemeClr val="tx1"/>
                </a:solidFill>
              </a:rPr>
              <a:t>to people.</a:t>
            </a:r>
            <a:endParaRPr lang="en-US" dirty="0">
              <a:solidFill>
                <a:schemeClr val="tx1"/>
              </a:solidFill>
            </a:endParaRPr>
          </a:p>
        </p:txBody>
      </p:sp>
      <p:sp>
        <p:nvSpPr>
          <p:cNvPr id="6" name="Oval Callout 5"/>
          <p:cNvSpPr/>
          <p:nvPr/>
        </p:nvSpPr>
        <p:spPr>
          <a:xfrm>
            <a:off x="4593166" y="4487334"/>
            <a:ext cx="3302000" cy="2147383"/>
          </a:xfrm>
          <a:prstGeom prst="wedgeEllipseCallout">
            <a:avLst>
              <a:gd name="adj1" fmla="val 37713"/>
              <a:gd name="adj2" fmla="val -75663"/>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000000"/>
                </a:solidFill>
              </a:rPr>
              <a:t>If you go into fear sometimes it teaches you things. What if this fear tells you about something you want?  </a:t>
            </a:r>
          </a:p>
        </p:txBody>
      </p:sp>
      <p:sp>
        <p:nvSpPr>
          <p:cNvPr id="7" name="Down Arrow 6"/>
          <p:cNvSpPr/>
          <p:nvPr/>
        </p:nvSpPr>
        <p:spPr>
          <a:xfrm>
            <a:off x="6096001" y="3153833"/>
            <a:ext cx="656167" cy="114300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042833" y="2230503"/>
            <a:ext cx="5807020" cy="923330"/>
          </a:xfrm>
          <a:prstGeom prst="rect">
            <a:avLst/>
          </a:prstGeom>
          <a:solidFill>
            <a:schemeClr val="bg1"/>
          </a:solidFill>
          <a:ln w="57150" cmpd="sng">
            <a:solidFill>
              <a:srgbClr val="FF0000"/>
            </a:solidFill>
          </a:ln>
        </p:spPr>
        <p:txBody>
          <a:bodyPr wrap="square" rtlCol="0">
            <a:spAutoFit/>
          </a:bodyPr>
          <a:lstStyle/>
          <a:p>
            <a:r>
              <a:rPr lang="en-US" dirty="0"/>
              <a:t>FEAR IS NOT JUST SOMETHING TO BE AVOIDED</a:t>
            </a:r>
          </a:p>
          <a:p>
            <a:endParaRPr lang="en-US" dirty="0"/>
          </a:p>
          <a:p>
            <a:r>
              <a:rPr lang="en-US" dirty="0"/>
              <a:t>TRANSFORMING SYMBOLIC FUNCTIONS</a:t>
            </a:r>
          </a:p>
        </p:txBody>
      </p:sp>
    </p:spTree>
    <p:extLst>
      <p:ext uri="{BB962C8B-B14F-4D97-AF65-F5344CB8AC3E}">
        <p14:creationId xmlns:p14="http://schemas.microsoft.com/office/powerpoint/2010/main" val="13772545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do it?</a:t>
            </a:r>
            <a:endParaRPr lang="en-US" dirty="0"/>
          </a:p>
        </p:txBody>
      </p:sp>
      <p:sp>
        <p:nvSpPr>
          <p:cNvPr id="3" name="Content Placeholder 2"/>
          <p:cNvSpPr>
            <a:spLocks noGrp="1"/>
          </p:cNvSpPr>
          <p:nvPr>
            <p:ph idx="1"/>
          </p:nvPr>
        </p:nvSpPr>
        <p:spPr/>
        <p:txBody>
          <a:bodyPr>
            <a:normAutofit/>
          </a:bodyPr>
          <a:lstStyle/>
          <a:p>
            <a:r>
              <a:rPr lang="en-US" dirty="0"/>
              <a:t>Selecting and changing functions of psychological experiences is </a:t>
            </a:r>
            <a:r>
              <a:rPr lang="en-US" dirty="0" smtClean="0"/>
              <a:t>key </a:t>
            </a:r>
            <a:r>
              <a:rPr lang="en-US" dirty="0"/>
              <a:t>to effective therapy. </a:t>
            </a:r>
            <a:endParaRPr lang="en-US" dirty="0" smtClean="0"/>
          </a:p>
          <a:p>
            <a:endParaRPr lang="en-US" dirty="0" smtClean="0"/>
          </a:p>
          <a:p>
            <a:r>
              <a:rPr lang="en-US" dirty="0" smtClean="0"/>
              <a:t>The </a:t>
            </a:r>
            <a:r>
              <a:rPr lang="en-US" dirty="0"/>
              <a:t>question that remains is </a:t>
            </a:r>
            <a:r>
              <a:rPr lang="en-US" dirty="0">
                <a:solidFill>
                  <a:srgbClr val="FF0000"/>
                </a:solidFill>
              </a:rPr>
              <a:t>how</a:t>
            </a:r>
            <a:r>
              <a:rPr lang="en-US" dirty="0"/>
              <a:t>. </a:t>
            </a:r>
            <a:endParaRPr lang="en-US" dirty="0" smtClean="0"/>
          </a:p>
          <a:p>
            <a:endParaRPr lang="en-US" dirty="0"/>
          </a:p>
          <a:p>
            <a:r>
              <a:rPr lang="en-US" dirty="0" smtClean="0"/>
              <a:t>We cannot delete.</a:t>
            </a:r>
          </a:p>
          <a:p>
            <a:endParaRPr lang="en-US" dirty="0"/>
          </a:p>
          <a:p>
            <a:endParaRPr lang="en-US" dirty="0"/>
          </a:p>
        </p:txBody>
      </p:sp>
      <p:pic>
        <p:nvPicPr>
          <p:cNvPr id="4" name="Picture 3"/>
          <p:cNvPicPr>
            <a:picLocks noChangeAspect="1"/>
          </p:cNvPicPr>
          <p:nvPr/>
        </p:nvPicPr>
        <p:blipFill>
          <a:blip r:embed="rId3"/>
          <a:stretch>
            <a:fillRect/>
          </a:stretch>
        </p:blipFill>
        <p:spPr>
          <a:xfrm>
            <a:off x="7285960" y="4699591"/>
            <a:ext cx="2924840" cy="1949893"/>
          </a:xfrm>
          <a:prstGeom prst="rect">
            <a:avLst/>
          </a:prstGeom>
        </p:spPr>
      </p:pic>
    </p:spTree>
    <p:extLst>
      <p:ext uri="{BB962C8B-B14F-4D97-AF65-F5344CB8AC3E}">
        <p14:creationId xmlns:p14="http://schemas.microsoft.com/office/powerpoint/2010/main" val="40060509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4000" y="1655233"/>
            <a:ext cx="9144000" cy="5143500"/>
          </a:xfrm>
          <a:prstGeom prst="rect">
            <a:avLst/>
          </a:prstGeom>
        </p:spPr>
      </p:pic>
      <p:sp>
        <p:nvSpPr>
          <p:cNvPr id="5" name="TextBox 4"/>
          <p:cNvSpPr txBox="1"/>
          <p:nvPr/>
        </p:nvSpPr>
        <p:spPr>
          <a:xfrm>
            <a:off x="2476502" y="117144"/>
            <a:ext cx="7825925" cy="1569660"/>
          </a:xfrm>
          <a:prstGeom prst="rect">
            <a:avLst/>
          </a:prstGeom>
          <a:noFill/>
        </p:spPr>
        <p:txBody>
          <a:bodyPr wrap="none" rtlCol="0">
            <a:spAutoFit/>
          </a:bodyPr>
          <a:lstStyle/>
          <a:p>
            <a:r>
              <a:rPr lang="en-US" sz="2400" dirty="0"/>
              <a:t>How do we alter the symbolic context of clients’ </a:t>
            </a:r>
            <a:r>
              <a:rPr lang="en-US" sz="2400" dirty="0" err="1"/>
              <a:t>behaviours</a:t>
            </a:r>
            <a:r>
              <a:rPr lang="en-US" sz="2400" dirty="0"/>
              <a:t>? </a:t>
            </a:r>
          </a:p>
          <a:p>
            <a:endParaRPr lang="en-US" sz="2400" dirty="0"/>
          </a:p>
          <a:p>
            <a:endParaRPr lang="en-US" sz="2400" dirty="0"/>
          </a:p>
          <a:p>
            <a:r>
              <a:rPr lang="en-US" sz="2400" dirty="0"/>
              <a:t>Addition is far more useful than subtraction. </a:t>
            </a:r>
          </a:p>
        </p:txBody>
      </p:sp>
    </p:spTree>
    <p:extLst>
      <p:ext uri="{BB962C8B-B14F-4D97-AF65-F5344CB8AC3E}">
        <p14:creationId xmlns:p14="http://schemas.microsoft.com/office/powerpoint/2010/main" val="108567423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050" y="2622550"/>
            <a:ext cx="10515600" cy="1325563"/>
          </a:xfrm>
        </p:spPr>
        <p:txBody>
          <a:bodyPr/>
          <a:lstStyle/>
          <a:p>
            <a:r>
              <a:rPr lang="en-US" dirty="0" smtClean="0"/>
              <a:t>Functional Coherence</a:t>
            </a:r>
            <a:endParaRPr lang="en-US" dirty="0"/>
          </a:p>
        </p:txBody>
      </p:sp>
    </p:spTree>
    <p:extLst>
      <p:ext uri="{BB962C8B-B14F-4D97-AF65-F5344CB8AC3E}">
        <p14:creationId xmlns:p14="http://schemas.microsoft.com/office/powerpoint/2010/main" val="35941104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77467" y="2552918"/>
            <a:ext cx="5010888" cy="2862816"/>
          </a:xfrm>
          <a:prstGeom prst="rect">
            <a:avLst/>
          </a:prstGeom>
        </p:spPr>
      </p:pic>
      <p:sp>
        <p:nvSpPr>
          <p:cNvPr id="2" name="TextBox 1"/>
          <p:cNvSpPr txBox="1"/>
          <p:nvPr/>
        </p:nvSpPr>
        <p:spPr>
          <a:xfrm>
            <a:off x="542925" y="521593"/>
            <a:ext cx="3686175" cy="4832093"/>
          </a:xfrm>
          <a:prstGeom prst="rect">
            <a:avLst/>
          </a:prstGeom>
          <a:noFill/>
        </p:spPr>
        <p:txBody>
          <a:bodyPr wrap="square" rtlCol="0">
            <a:spAutoFit/>
          </a:bodyPr>
          <a:lstStyle/>
          <a:p>
            <a:r>
              <a:rPr lang="en-US" sz="2800" dirty="0" smtClean="0"/>
              <a:t>Describe yourself in three words?</a:t>
            </a:r>
          </a:p>
          <a:p>
            <a:endParaRPr lang="en-US" sz="2800" dirty="0"/>
          </a:p>
          <a:p>
            <a:r>
              <a:rPr lang="en-US" sz="2800" dirty="0" smtClean="0"/>
              <a:t>One thing you </a:t>
            </a:r>
            <a:r>
              <a:rPr lang="en-US" sz="2800" dirty="0" smtClean="0"/>
              <a:t>are good </a:t>
            </a:r>
            <a:r>
              <a:rPr lang="en-US" sz="2800" dirty="0" smtClean="0"/>
              <a:t>at?</a:t>
            </a:r>
          </a:p>
          <a:p>
            <a:endParaRPr lang="en-US" sz="2800" dirty="0"/>
          </a:p>
          <a:p>
            <a:r>
              <a:rPr lang="en-US" sz="2800" dirty="0" smtClean="0"/>
              <a:t>One </a:t>
            </a:r>
            <a:r>
              <a:rPr lang="en-US" sz="2800" dirty="0" smtClean="0"/>
              <a:t>thing you are </a:t>
            </a:r>
            <a:r>
              <a:rPr lang="en-US" sz="2800" dirty="0" smtClean="0"/>
              <a:t>bad at?</a:t>
            </a:r>
          </a:p>
          <a:p>
            <a:endParaRPr lang="en-US" sz="2800" dirty="0"/>
          </a:p>
          <a:p>
            <a:r>
              <a:rPr lang="en-US" sz="2800" dirty="0" smtClean="0"/>
              <a:t>One thing you wish was different about you?</a:t>
            </a:r>
            <a:endParaRPr lang="en-US" sz="2800" dirty="0"/>
          </a:p>
        </p:txBody>
      </p:sp>
    </p:spTree>
    <p:extLst>
      <p:ext uri="{BB962C8B-B14F-4D97-AF65-F5344CB8AC3E}">
        <p14:creationId xmlns:p14="http://schemas.microsoft.com/office/powerpoint/2010/main" val="16256334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coherence an issue?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 </a:t>
            </a:r>
            <a:r>
              <a:rPr lang="en-US" dirty="0"/>
              <a:t>key aspect of language is coherence or sense-</a:t>
            </a:r>
            <a:r>
              <a:rPr lang="en-US" dirty="0" smtClean="0"/>
              <a:t>making</a:t>
            </a:r>
          </a:p>
          <a:p>
            <a:endParaRPr lang="en-US" dirty="0"/>
          </a:p>
          <a:p>
            <a:r>
              <a:rPr lang="en-US" dirty="0" smtClean="0"/>
              <a:t>Coherence </a:t>
            </a:r>
            <a:r>
              <a:rPr lang="en-US" dirty="0"/>
              <a:t>means that the language community teaches us that what we say should be internally coherent or non-</a:t>
            </a:r>
            <a:r>
              <a:rPr lang="en-US" dirty="0" smtClean="0"/>
              <a:t>contradictory</a:t>
            </a:r>
          </a:p>
          <a:p>
            <a:endParaRPr lang="en-US" dirty="0"/>
          </a:p>
          <a:p>
            <a:r>
              <a:rPr lang="en-US" dirty="0" smtClean="0"/>
              <a:t>Relational </a:t>
            </a:r>
            <a:r>
              <a:rPr lang="en-US" dirty="0"/>
              <a:t>framing also has this </a:t>
            </a:r>
            <a:r>
              <a:rPr lang="en-US" dirty="0" smtClean="0"/>
              <a:t>quality</a:t>
            </a:r>
          </a:p>
          <a:p>
            <a:endParaRPr lang="en-US" dirty="0"/>
          </a:p>
          <a:p>
            <a:r>
              <a:rPr lang="en-US" dirty="0" smtClean="0"/>
              <a:t>As </a:t>
            </a:r>
            <a:r>
              <a:rPr lang="en-US" dirty="0"/>
              <a:t>we saw previously, relational framing involves definite patterns of derived relational responding and thus when the verbal community teaches us to relationally frame, it also reinforces coherence or sense-making and punishes lack of </a:t>
            </a:r>
            <a:r>
              <a:rPr lang="en-US" dirty="0" smtClean="0"/>
              <a:t>coherence</a:t>
            </a:r>
          </a:p>
          <a:p>
            <a:endParaRPr lang="en-US" dirty="0"/>
          </a:p>
        </p:txBody>
      </p:sp>
      <p:pic>
        <p:nvPicPr>
          <p:cNvPr id="4" name="Picture 3"/>
          <p:cNvPicPr>
            <a:picLocks noChangeAspect="1"/>
          </p:cNvPicPr>
          <p:nvPr/>
        </p:nvPicPr>
        <p:blipFill>
          <a:blip r:embed="rId3"/>
          <a:stretch>
            <a:fillRect/>
          </a:stretch>
        </p:blipFill>
        <p:spPr>
          <a:xfrm>
            <a:off x="9597807" y="170121"/>
            <a:ext cx="2062270" cy="2120014"/>
          </a:xfrm>
          <a:prstGeom prst="rect">
            <a:avLst/>
          </a:prstGeom>
        </p:spPr>
      </p:pic>
    </p:spTree>
    <p:extLst>
      <p:ext uri="{BB962C8B-B14F-4D97-AF65-F5344CB8AC3E}">
        <p14:creationId xmlns:p14="http://schemas.microsoft.com/office/powerpoint/2010/main" val="34357605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Dark Side of Coherence</a:t>
            </a:r>
            <a:endParaRPr lang="en-US" dirty="0"/>
          </a:p>
        </p:txBody>
      </p:sp>
      <p:sp>
        <p:nvSpPr>
          <p:cNvPr id="3" name="Content Placeholder 2"/>
          <p:cNvSpPr>
            <a:spLocks noGrp="1"/>
          </p:cNvSpPr>
          <p:nvPr>
            <p:ph idx="1"/>
          </p:nvPr>
        </p:nvSpPr>
        <p:spPr>
          <a:xfrm>
            <a:off x="467834" y="1417638"/>
            <a:ext cx="6755928" cy="5440361"/>
          </a:xfrm>
        </p:spPr>
        <p:txBody>
          <a:bodyPr>
            <a:normAutofit fontScale="77500" lnSpcReduction="20000"/>
          </a:bodyPr>
          <a:lstStyle/>
          <a:p>
            <a:pPr marL="0" indent="0">
              <a:buNone/>
            </a:pPr>
            <a:endParaRPr lang="en-US" dirty="0"/>
          </a:p>
          <a:p>
            <a:r>
              <a:rPr lang="en-US" dirty="0" smtClean="0"/>
              <a:t>Clients </a:t>
            </a:r>
            <a:r>
              <a:rPr lang="en-US" dirty="0"/>
              <a:t>often present for therapy with coherent descriptions of </a:t>
            </a:r>
            <a:r>
              <a:rPr lang="en-US" dirty="0" smtClean="0"/>
              <a:t>what they </a:t>
            </a:r>
            <a:r>
              <a:rPr lang="en-US" dirty="0"/>
              <a:t>do and don’t do, what they will and won’t do, what is and is not possible for them. </a:t>
            </a:r>
            <a:r>
              <a:rPr lang="en-US" dirty="0" smtClean="0"/>
              <a:t> </a:t>
            </a:r>
          </a:p>
          <a:p>
            <a:endParaRPr lang="en-US" dirty="0"/>
          </a:p>
          <a:p>
            <a:r>
              <a:rPr lang="en-US" dirty="0" smtClean="0"/>
              <a:t>For </a:t>
            </a:r>
            <a:r>
              <a:rPr lang="en-US" dirty="0"/>
              <a:t>example, if a person has experienced repeated failures, </a:t>
            </a:r>
            <a:r>
              <a:rPr lang="en-US" dirty="0" smtClean="0"/>
              <a:t>concluding  that </a:t>
            </a:r>
            <a:r>
              <a:rPr lang="en-US" dirty="0"/>
              <a:t>they </a:t>
            </a:r>
            <a:r>
              <a:rPr lang="en-US" i="1" dirty="0"/>
              <a:t>are</a:t>
            </a:r>
            <a:r>
              <a:rPr lang="en-US" dirty="0"/>
              <a:t> a failure is coherent with their direct experience</a:t>
            </a:r>
            <a:r>
              <a:rPr lang="en-US" dirty="0" smtClean="0"/>
              <a:t>.</a:t>
            </a:r>
          </a:p>
          <a:p>
            <a:endParaRPr lang="en-US" dirty="0"/>
          </a:p>
          <a:p>
            <a:r>
              <a:rPr lang="en-US" dirty="0" smtClean="0"/>
              <a:t>Further</a:t>
            </a:r>
            <a:r>
              <a:rPr lang="en-US" dirty="0"/>
              <a:t>, all too often, the description of self as failure makes more likely </a:t>
            </a:r>
            <a:r>
              <a:rPr lang="en-US" dirty="0" err="1" smtClean="0"/>
              <a:t>behaviours</a:t>
            </a:r>
            <a:r>
              <a:rPr lang="en-US" dirty="0" smtClean="0"/>
              <a:t> </a:t>
            </a:r>
            <a:r>
              <a:rPr lang="en-US" dirty="0"/>
              <a:t>that cohere with that description. </a:t>
            </a:r>
            <a:endParaRPr lang="en-US" dirty="0" smtClean="0"/>
          </a:p>
          <a:p>
            <a:endParaRPr lang="en-US" dirty="0" smtClean="0"/>
          </a:p>
          <a:p>
            <a:r>
              <a:rPr lang="en-US" dirty="0" smtClean="0"/>
              <a:t>Apart </a:t>
            </a:r>
            <a:r>
              <a:rPr lang="en-US" dirty="0"/>
              <a:t>from apparently providing a coherent excuse for avoiding things that are difficult, these descriptions are reinforcing, in part, simply by being </a:t>
            </a:r>
            <a:r>
              <a:rPr lang="en-US" dirty="0" smtClean="0"/>
              <a:t>coherent</a:t>
            </a:r>
            <a:r>
              <a:rPr lang="en-US" dirty="0"/>
              <a:t> </a:t>
            </a:r>
            <a:r>
              <a:rPr lang="en-US" dirty="0" smtClean="0"/>
              <a:t>(e.g.., being right)</a:t>
            </a:r>
            <a:endParaRPr lang="en-US" dirty="0"/>
          </a:p>
        </p:txBody>
      </p:sp>
      <p:pic>
        <p:nvPicPr>
          <p:cNvPr id="5" name="Picture 4" descr="Fotolia_52073306_Subscription_Monthly_M-980x6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3760" y="3098800"/>
            <a:ext cx="2987040" cy="1828800"/>
          </a:xfrm>
          <a:prstGeom prst="rect">
            <a:avLst/>
          </a:prstGeom>
        </p:spPr>
      </p:pic>
      <p:sp>
        <p:nvSpPr>
          <p:cNvPr id="6" name="Cloud Callout 5"/>
          <p:cNvSpPr/>
          <p:nvPr/>
        </p:nvSpPr>
        <p:spPr>
          <a:xfrm>
            <a:off x="8568268" y="1659467"/>
            <a:ext cx="1879600" cy="1253066"/>
          </a:xfrm>
          <a:prstGeom prst="cloudCallout">
            <a:avLst>
              <a:gd name="adj1" fmla="val -13606"/>
              <a:gd name="adj2" fmla="val 74218"/>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I am a failure! I knew it!</a:t>
            </a:r>
          </a:p>
        </p:txBody>
      </p:sp>
    </p:spTree>
    <p:extLst>
      <p:ext uri="{BB962C8B-B14F-4D97-AF65-F5344CB8AC3E}">
        <p14:creationId xmlns:p14="http://schemas.microsoft.com/office/powerpoint/2010/main" val="71651829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the clinical RFT framework apply to the self?</a:t>
            </a:r>
            <a:endParaRPr lang="en-US" dirty="0"/>
          </a:p>
        </p:txBody>
      </p:sp>
      <p:sp>
        <p:nvSpPr>
          <p:cNvPr id="3" name="Content Placeholder 2"/>
          <p:cNvSpPr>
            <a:spLocks noGrp="1"/>
          </p:cNvSpPr>
          <p:nvPr>
            <p:ph idx="1"/>
          </p:nvPr>
        </p:nvSpPr>
        <p:spPr/>
        <p:txBody>
          <a:bodyPr/>
          <a:lstStyle/>
          <a:p>
            <a:r>
              <a:rPr lang="en-US" dirty="0" smtClean="0"/>
              <a:t>Context sensitivity – this is about being sensitive to my own experience</a:t>
            </a:r>
          </a:p>
          <a:p>
            <a:endParaRPr lang="en-US" dirty="0"/>
          </a:p>
          <a:p>
            <a:r>
              <a:rPr lang="en-US" dirty="0" smtClean="0"/>
              <a:t>Functional coherence – my story about myself is only useful as far as it is workable</a:t>
            </a:r>
            <a:endParaRPr lang="en-US" dirty="0"/>
          </a:p>
        </p:txBody>
      </p:sp>
    </p:spTree>
    <p:extLst>
      <p:ext uri="{BB962C8B-B14F-4D97-AF65-F5344CB8AC3E}">
        <p14:creationId xmlns:p14="http://schemas.microsoft.com/office/powerpoint/2010/main" val="113107949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5670" y="901240"/>
            <a:ext cx="10515600" cy="4351338"/>
          </a:xfrm>
        </p:spPr>
        <p:txBody>
          <a:bodyPr/>
          <a:lstStyle/>
          <a:p>
            <a:pPr marL="0" indent="0" algn="ctr">
              <a:buNone/>
            </a:pPr>
            <a:r>
              <a:rPr lang="en-US" dirty="0" err="1" smtClean="0"/>
              <a:t>Selfing</a:t>
            </a:r>
            <a:r>
              <a:rPr lang="en-US" dirty="0" smtClean="0"/>
              <a:t> =</a:t>
            </a:r>
          </a:p>
          <a:p>
            <a:pPr marL="0" indent="0" algn="ctr">
              <a:buNone/>
            </a:pPr>
            <a:r>
              <a:rPr lang="en-US" dirty="0" smtClean="0"/>
              <a:t>Verbally discriminating </a:t>
            </a:r>
            <a:r>
              <a:rPr lang="en-US" dirty="0"/>
              <a:t>your own behavior from others </a:t>
            </a:r>
            <a:r>
              <a:rPr lang="en-US" dirty="0" smtClean="0"/>
              <a:t>behavior</a:t>
            </a:r>
            <a:endParaRPr lang="en-US" dirty="0"/>
          </a:p>
        </p:txBody>
      </p:sp>
    </p:spTree>
    <p:extLst>
      <p:ext uri="{BB962C8B-B14F-4D97-AF65-F5344CB8AC3E}">
        <p14:creationId xmlns:p14="http://schemas.microsoft.com/office/powerpoint/2010/main" val="16931293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20120706_092908.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1752600" y="609600"/>
            <a:ext cx="8763000" cy="5721350"/>
          </a:xfrm>
        </p:spPr>
      </p:pic>
      <p:sp>
        <p:nvSpPr>
          <p:cNvPr id="3" name="Oval Callout 2"/>
          <p:cNvSpPr/>
          <p:nvPr/>
        </p:nvSpPr>
        <p:spPr>
          <a:xfrm>
            <a:off x="5029200" y="762000"/>
            <a:ext cx="1981200" cy="1295400"/>
          </a:xfrm>
          <a:prstGeom prst="wedgeEllipseCallout">
            <a:avLst>
              <a:gd name="adj1" fmla="val 72329"/>
              <a:gd name="adj2" fmla="val 131781"/>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u="sng" dirty="0">
                <a:solidFill>
                  <a:srgbClr val="FF0000"/>
                </a:solidFill>
              </a:rPr>
              <a:t>I</a:t>
            </a:r>
            <a:r>
              <a:rPr lang="en-US" dirty="0">
                <a:solidFill>
                  <a:schemeClr val="tx1"/>
                </a:solidFill>
              </a:rPr>
              <a:t> had a banana for breakfast</a:t>
            </a:r>
          </a:p>
        </p:txBody>
      </p:sp>
      <p:sp>
        <p:nvSpPr>
          <p:cNvPr id="6" name="Oval Callout 5"/>
          <p:cNvSpPr/>
          <p:nvPr/>
        </p:nvSpPr>
        <p:spPr>
          <a:xfrm>
            <a:off x="5257800" y="3276600"/>
            <a:ext cx="1981200" cy="1295400"/>
          </a:xfrm>
          <a:prstGeom prst="wedgeEllipseCallout">
            <a:avLst>
              <a:gd name="adj1" fmla="val -108012"/>
              <a:gd name="adj2" fmla="val -77369"/>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1"/>
                </a:solidFill>
              </a:rPr>
              <a:t>No silly </a:t>
            </a:r>
            <a:r>
              <a:rPr lang="en-US" b="1" u="sng" dirty="0">
                <a:solidFill>
                  <a:srgbClr val="FF0000"/>
                </a:solidFill>
              </a:rPr>
              <a:t>I</a:t>
            </a:r>
            <a:r>
              <a:rPr lang="en-US" dirty="0">
                <a:solidFill>
                  <a:schemeClr val="tx1"/>
                </a:solidFill>
              </a:rPr>
              <a:t> had a banana for breakfast</a:t>
            </a:r>
          </a:p>
        </p:txBody>
      </p:sp>
      <p:sp>
        <p:nvSpPr>
          <p:cNvPr id="7" name="Rounded Rectangular Callout 6"/>
          <p:cNvSpPr/>
          <p:nvPr/>
        </p:nvSpPr>
        <p:spPr>
          <a:xfrm>
            <a:off x="3200400" y="152400"/>
            <a:ext cx="4876800" cy="457200"/>
          </a:xfrm>
          <a:prstGeom prst="wedgeRoundRectCallout">
            <a:avLst>
              <a:gd name="adj1" fmla="val -85763"/>
              <a:gd name="adj2" fmla="val 221760"/>
              <a:gd name="adj3" fmla="val 16667"/>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0000"/>
                </a:solidFill>
              </a:rPr>
              <a:t>What did YOU have for breakfast?</a:t>
            </a:r>
          </a:p>
        </p:txBody>
      </p:sp>
    </p:spTree>
    <p:extLst>
      <p:ext uri="{BB962C8B-B14F-4D97-AF65-F5344CB8AC3E}">
        <p14:creationId xmlns:p14="http://schemas.microsoft.com/office/powerpoint/2010/main" val="11617300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Callout 6"/>
          <p:cNvSpPr/>
          <p:nvPr/>
        </p:nvSpPr>
        <p:spPr>
          <a:xfrm>
            <a:off x="1828800" y="-152400"/>
            <a:ext cx="5562600" cy="2133600"/>
          </a:xfrm>
          <a:prstGeom prst="wedgeEllipseCallout">
            <a:avLst>
              <a:gd name="adj1" fmla="val -54578"/>
              <a:gd name="adj2" fmla="val 89677"/>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600" dirty="0">
                <a:solidFill>
                  <a:srgbClr val="FF0000"/>
                </a:solidFill>
              </a:rPr>
              <a:t>I feel happy</a:t>
            </a:r>
            <a:endParaRPr lang="en-US" dirty="0">
              <a:solidFill>
                <a:srgbClr val="FF0000"/>
              </a:solidFill>
            </a:endParaRPr>
          </a:p>
        </p:txBody>
      </p:sp>
      <p:sp>
        <p:nvSpPr>
          <p:cNvPr id="8" name="Oval Callout 7"/>
          <p:cNvSpPr/>
          <p:nvPr/>
        </p:nvSpPr>
        <p:spPr>
          <a:xfrm>
            <a:off x="2971800" y="2209800"/>
            <a:ext cx="5562600" cy="2133600"/>
          </a:xfrm>
          <a:prstGeom prst="wedgeEllipseCallout">
            <a:avLst>
              <a:gd name="adj1" fmla="val 82388"/>
              <a:gd name="adj2" fmla="val 76736"/>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600" dirty="0">
                <a:solidFill>
                  <a:srgbClr val="FF0000"/>
                </a:solidFill>
              </a:rPr>
              <a:t>I am happier than you!</a:t>
            </a:r>
            <a:endParaRPr lang="en-US" dirty="0">
              <a:solidFill>
                <a:srgbClr val="FF0000"/>
              </a:solidFill>
            </a:endParaRPr>
          </a:p>
        </p:txBody>
      </p:sp>
      <p:sp>
        <p:nvSpPr>
          <p:cNvPr id="9" name="Oval Callout 8"/>
          <p:cNvSpPr/>
          <p:nvPr/>
        </p:nvSpPr>
        <p:spPr>
          <a:xfrm>
            <a:off x="3124200" y="4495800"/>
            <a:ext cx="5562600" cy="2133600"/>
          </a:xfrm>
          <a:prstGeom prst="wedgeEllipseCallout">
            <a:avLst>
              <a:gd name="adj1" fmla="val -73168"/>
              <a:gd name="adj2" fmla="val 36260"/>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600" dirty="0">
                <a:solidFill>
                  <a:srgbClr val="FF0000"/>
                </a:solidFill>
              </a:rPr>
              <a:t>I am a happy person!</a:t>
            </a:r>
            <a:endParaRPr lang="en-US" dirty="0">
              <a:solidFill>
                <a:srgbClr val="FF0000"/>
              </a:solidFill>
            </a:endParaRPr>
          </a:p>
        </p:txBody>
      </p:sp>
      <p:sp>
        <p:nvSpPr>
          <p:cNvPr id="40964" name="TextBox 1"/>
          <p:cNvSpPr txBox="1">
            <a:spLocks noChangeArrowheads="1"/>
          </p:cNvSpPr>
          <p:nvPr/>
        </p:nvSpPr>
        <p:spPr bwMode="auto">
          <a:xfrm>
            <a:off x="1600200" y="228601"/>
            <a:ext cx="914558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a:t>As a child begins to relate more and more of their own behavior… </a:t>
            </a:r>
            <a:endParaRPr lang="en-US"/>
          </a:p>
        </p:txBody>
      </p:sp>
      <p:sp>
        <p:nvSpPr>
          <p:cNvPr id="40965" name="TextBox 2"/>
          <p:cNvSpPr txBox="1">
            <a:spLocks noChangeArrowheads="1"/>
          </p:cNvSpPr>
          <p:nvPr/>
        </p:nvSpPr>
        <p:spPr bwMode="auto">
          <a:xfrm>
            <a:off x="4876800" y="2209801"/>
            <a:ext cx="5777544"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a:t>…and to compare it with that of others… </a:t>
            </a:r>
            <a:endParaRPr lang="en-US"/>
          </a:p>
        </p:txBody>
      </p:sp>
      <p:sp>
        <p:nvSpPr>
          <p:cNvPr id="40966" name="TextBox 3"/>
          <p:cNvSpPr txBox="1">
            <a:spLocks noChangeArrowheads="1"/>
          </p:cNvSpPr>
          <p:nvPr/>
        </p:nvSpPr>
        <p:spPr bwMode="auto">
          <a:xfrm>
            <a:off x="5443538" y="6035676"/>
            <a:ext cx="5300662" cy="8302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a:t>…they begin to have a concept of self</a:t>
            </a:r>
          </a:p>
          <a:p>
            <a:pPr eaLnBrk="1" hangingPunct="1"/>
            <a:endParaRPr lang="en-US"/>
          </a:p>
        </p:txBody>
      </p:sp>
      <p:sp>
        <p:nvSpPr>
          <p:cNvPr id="10" name="Oval Callout 9"/>
          <p:cNvSpPr/>
          <p:nvPr/>
        </p:nvSpPr>
        <p:spPr>
          <a:xfrm>
            <a:off x="3581400" y="0"/>
            <a:ext cx="5562600" cy="2133600"/>
          </a:xfrm>
          <a:prstGeom prst="wedgeEllipseCallout">
            <a:avLst>
              <a:gd name="adj1" fmla="val 102500"/>
              <a:gd name="adj2" fmla="val 64677"/>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600" dirty="0">
                <a:solidFill>
                  <a:srgbClr val="FF0000"/>
                </a:solidFill>
              </a:rPr>
              <a:t>I feel sad</a:t>
            </a:r>
            <a:endParaRPr lang="en-US" dirty="0">
              <a:solidFill>
                <a:srgbClr val="FF0000"/>
              </a:solidFill>
            </a:endParaRPr>
          </a:p>
        </p:txBody>
      </p:sp>
      <p:sp>
        <p:nvSpPr>
          <p:cNvPr id="11" name="Oval Callout 10"/>
          <p:cNvSpPr/>
          <p:nvPr/>
        </p:nvSpPr>
        <p:spPr>
          <a:xfrm>
            <a:off x="3124200" y="2362200"/>
            <a:ext cx="5562600" cy="2133600"/>
          </a:xfrm>
          <a:prstGeom prst="wedgeEllipseCallout">
            <a:avLst>
              <a:gd name="adj1" fmla="val -83822"/>
              <a:gd name="adj2" fmla="val 58879"/>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600" dirty="0">
                <a:solidFill>
                  <a:srgbClr val="FF0000"/>
                </a:solidFill>
              </a:rPr>
              <a:t>I am not as happy as you</a:t>
            </a:r>
            <a:endParaRPr lang="en-US" dirty="0">
              <a:solidFill>
                <a:srgbClr val="FF0000"/>
              </a:solidFill>
            </a:endParaRPr>
          </a:p>
        </p:txBody>
      </p:sp>
      <p:sp>
        <p:nvSpPr>
          <p:cNvPr id="12" name="Oval Callout 11"/>
          <p:cNvSpPr/>
          <p:nvPr/>
        </p:nvSpPr>
        <p:spPr>
          <a:xfrm>
            <a:off x="3276600" y="4648200"/>
            <a:ext cx="5562600" cy="2133600"/>
          </a:xfrm>
          <a:prstGeom prst="wedgeEllipseCallout">
            <a:avLst>
              <a:gd name="adj1" fmla="val 91216"/>
              <a:gd name="adj2" fmla="val 16022"/>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600" dirty="0">
                <a:solidFill>
                  <a:srgbClr val="FF0000"/>
                </a:solidFill>
              </a:rPr>
              <a:t>I am a depressed person!</a:t>
            </a:r>
            <a:endParaRPr lang="en-US" dirty="0">
              <a:solidFill>
                <a:srgbClr val="FF0000"/>
              </a:solidFill>
            </a:endParaRPr>
          </a:p>
        </p:txBody>
      </p:sp>
    </p:spTree>
    <p:extLst>
      <p:ext uri="{BB962C8B-B14F-4D97-AF65-F5344CB8AC3E}">
        <p14:creationId xmlns:p14="http://schemas.microsoft.com/office/powerpoint/2010/main" val="2550748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The </a:t>
            </a:r>
            <a:r>
              <a:rPr lang="en-GB" b="1" dirty="0"/>
              <a:t>Verbal </a:t>
            </a:r>
            <a:r>
              <a:rPr lang="en-GB" b="1" dirty="0" smtClean="0"/>
              <a:t>Self</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n-GB" dirty="0"/>
              <a:t>T</a:t>
            </a:r>
            <a:r>
              <a:rPr lang="en-GB" dirty="0" smtClean="0"/>
              <a:t>he </a:t>
            </a:r>
            <a:r>
              <a:rPr lang="en-GB" dirty="0"/>
              <a:t>world becomes increasingly verbal and this </a:t>
            </a:r>
            <a:r>
              <a:rPr lang="en-GB" dirty="0" smtClean="0"/>
              <a:t>becomes </a:t>
            </a:r>
            <a:r>
              <a:rPr lang="en-GB" dirty="0"/>
              <a:t>integral to everything that the person does. </a:t>
            </a:r>
            <a:endParaRPr lang="en-GB" dirty="0" smtClean="0"/>
          </a:p>
          <a:p>
            <a:endParaRPr lang="en-GB" dirty="0" smtClean="0"/>
          </a:p>
          <a:p>
            <a:r>
              <a:rPr lang="en-GB" dirty="0" smtClean="0"/>
              <a:t>Naturally</a:t>
            </a:r>
            <a:r>
              <a:rPr lang="en-GB" dirty="0"/>
              <a:t>, even a person’s own </a:t>
            </a:r>
            <a:r>
              <a:rPr lang="en-GB" dirty="0" smtClean="0"/>
              <a:t>behaviour </a:t>
            </a:r>
            <a:r>
              <a:rPr lang="en-GB" dirty="0"/>
              <a:t>becomes part of this network of relationally transformed stimuli. </a:t>
            </a:r>
            <a:endParaRPr lang="en-GB" dirty="0" smtClean="0"/>
          </a:p>
        </p:txBody>
      </p:sp>
      <p:pic>
        <p:nvPicPr>
          <p:cNvPr id="4" name="Picture 3"/>
          <p:cNvPicPr>
            <a:picLocks noChangeAspect="1"/>
          </p:cNvPicPr>
          <p:nvPr/>
        </p:nvPicPr>
        <p:blipFill>
          <a:blip r:embed="rId3"/>
          <a:stretch>
            <a:fillRect/>
          </a:stretch>
        </p:blipFill>
        <p:spPr>
          <a:xfrm>
            <a:off x="6392530" y="4267200"/>
            <a:ext cx="3136900" cy="2590800"/>
          </a:xfrm>
          <a:prstGeom prst="rect">
            <a:avLst/>
          </a:prstGeom>
        </p:spPr>
      </p:pic>
      <p:sp>
        <p:nvSpPr>
          <p:cNvPr id="5" name="Cloud Callout 4"/>
          <p:cNvSpPr/>
          <p:nvPr/>
        </p:nvSpPr>
        <p:spPr>
          <a:xfrm>
            <a:off x="9652591" y="4058001"/>
            <a:ext cx="1701209" cy="751367"/>
          </a:xfrm>
          <a:prstGeom prst="cloudCallout">
            <a:avLst>
              <a:gd name="adj1" fmla="val -129583"/>
              <a:gd name="adj2" fmla="val 426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 </a:t>
            </a:r>
            <a:r>
              <a:rPr lang="en-US" smtClean="0"/>
              <a:t>so clumsy!</a:t>
            </a:r>
            <a:endParaRPr lang="en-US"/>
          </a:p>
        </p:txBody>
      </p:sp>
    </p:spTree>
    <p:extLst>
      <p:ext uri="{BB962C8B-B14F-4D97-AF65-F5344CB8AC3E}">
        <p14:creationId xmlns:p14="http://schemas.microsoft.com/office/powerpoint/2010/main" val="101743748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066253" cy="1325563"/>
          </a:xfrm>
        </p:spPr>
        <p:txBody>
          <a:bodyPr/>
          <a:lstStyle/>
          <a:p>
            <a:r>
              <a:rPr lang="en-US" dirty="0" smtClean="0"/>
              <a:t>The Verbal Self </a:t>
            </a:r>
            <a:r>
              <a:rPr lang="en-US" dirty="0"/>
              <a:t>Concept</a:t>
            </a:r>
          </a:p>
        </p:txBody>
      </p:sp>
      <p:sp>
        <p:nvSpPr>
          <p:cNvPr id="3" name="Content Placeholder 2"/>
          <p:cNvSpPr>
            <a:spLocks noGrp="1"/>
          </p:cNvSpPr>
          <p:nvPr>
            <p:ph idx="1"/>
          </p:nvPr>
        </p:nvSpPr>
        <p:spPr/>
        <p:txBody>
          <a:bodyPr>
            <a:normAutofit fontScale="92500" lnSpcReduction="10000"/>
          </a:bodyPr>
          <a:lstStyle/>
          <a:p>
            <a:r>
              <a:rPr lang="en-US" dirty="0" smtClean="0"/>
              <a:t>The self becomes a concept </a:t>
            </a:r>
          </a:p>
          <a:p>
            <a:endParaRPr lang="en-US" dirty="0"/>
          </a:p>
          <a:p>
            <a:r>
              <a:rPr lang="en-US" dirty="0" smtClean="0"/>
              <a:t>Experiences </a:t>
            </a:r>
            <a:r>
              <a:rPr lang="en-US" dirty="0"/>
              <a:t>we perceive are quickly evaluated and </a:t>
            </a:r>
            <a:r>
              <a:rPr lang="en-US" dirty="0" smtClean="0"/>
              <a:t>categorized</a:t>
            </a:r>
          </a:p>
          <a:p>
            <a:endParaRPr lang="en-US" dirty="0"/>
          </a:p>
          <a:p>
            <a:r>
              <a:rPr lang="en-US" dirty="0" smtClean="0"/>
              <a:t>Thus</a:t>
            </a:r>
            <a:r>
              <a:rPr lang="en-US" dirty="0"/>
              <a:t>, not only do we take perspective on our experiences, and notice these experiences, but we also build and derive networks around these experiences. </a:t>
            </a:r>
          </a:p>
          <a:p>
            <a:endParaRPr lang="en-US" dirty="0" smtClean="0"/>
          </a:p>
          <a:p>
            <a:r>
              <a:rPr lang="en-US" dirty="0" smtClean="0">
                <a:solidFill>
                  <a:srgbClr val="FF0000"/>
                </a:solidFill>
              </a:rPr>
              <a:t>However, people </a:t>
            </a:r>
            <a:r>
              <a:rPr lang="en-US" dirty="0">
                <a:solidFill>
                  <a:srgbClr val="FF0000"/>
                </a:solidFill>
              </a:rPr>
              <a:t>around us reinforce us less for noticing the perspective than for noticing the content of this experience and how we evaluate it. </a:t>
            </a:r>
          </a:p>
        </p:txBody>
      </p:sp>
      <p:pic>
        <p:nvPicPr>
          <p:cNvPr id="4" name="Picture 3"/>
          <p:cNvPicPr>
            <a:picLocks noChangeAspect="1"/>
          </p:cNvPicPr>
          <p:nvPr/>
        </p:nvPicPr>
        <p:blipFill>
          <a:blip r:embed="rId3"/>
          <a:stretch>
            <a:fillRect/>
          </a:stretch>
        </p:blipFill>
        <p:spPr>
          <a:xfrm>
            <a:off x="8464550" y="381000"/>
            <a:ext cx="2889250" cy="1444625"/>
          </a:xfrm>
          <a:prstGeom prst="rect">
            <a:avLst/>
          </a:prstGeom>
        </p:spPr>
      </p:pic>
    </p:spTree>
    <p:extLst>
      <p:ext uri="{BB962C8B-B14F-4D97-AF65-F5344CB8AC3E}">
        <p14:creationId xmlns:p14="http://schemas.microsoft.com/office/powerpoint/2010/main" val="148854319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p:txBody>
          <a:bodyPr/>
          <a:lstStyle/>
          <a:p>
            <a:r>
              <a:rPr lang="en-GB" dirty="0">
                <a:latin typeface="Arial" charset="0"/>
                <a:ea typeface="ＭＳ Ｐゴシック" charset="0"/>
                <a:cs typeface="ＭＳ Ｐゴシック" charset="0"/>
              </a:rPr>
              <a:t>Noticing </a:t>
            </a:r>
            <a:r>
              <a:rPr lang="en-GB" dirty="0" smtClean="0">
                <a:latin typeface="Arial" charset="0"/>
                <a:ea typeface="ＭＳ Ｐゴシック" charset="0"/>
                <a:cs typeface="ＭＳ Ｐゴシック" charset="0"/>
              </a:rPr>
              <a:t>Perspective</a:t>
            </a:r>
            <a:endParaRPr lang="en-GB" dirty="0">
              <a:latin typeface="Arial" charset="0"/>
              <a:ea typeface="ＭＳ Ｐゴシック" charset="0"/>
              <a:cs typeface="ＭＳ Ｐゴシック" charset="0"/>
            </a:endParaRPr>
          </a:p>
        </p:txBody>
      </p:sp>
      <p:pic>
        <p:nvPicPr>
          <p:cNvPr id="98306" name="Picture 4" descr="diect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812" y="1690688"/>
            <a:ext cx="4778375" cy="481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453124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 and The Three Selves</a:t>
            </a:r>
            <a:endParaRPr lang="en-US" dirty="0"/>
          </a:p>
        </p:txBody>
      </p:sp>
      <p:sp>
        <p:nvSpPr>
          <p:cNvPr id="3" name="Content Placeholder 2"/>
          <p:cNvSpPr>
            <a:spLocks noGrp="1"/>
          </p:cNvSpPr>
          <p:nvPr>
            <p:ph idx="1"/>
          </p:nvPr>
        </p:nvSpPr>
        <p:spPr/>
        <p:txBody>
          <a:bodyPr>
            <a:normAutofit/>
          </a:bodyPr>
          <a:lstStyle/>
          <a:p>
            <a:pPr marL="457200" lvl="1" indent="0">
              <a:buNone/>
            </a:pPr>
            <a:r>
              <a:rPr lang="en-GB" sz="2800" dirty="0" smtClean="0"/>
              <a:t>Self </a:t>
            </a:r>
            <a:r>
              <a:rPr lang="en-GB" sz="2800" dirty="0"/>
              <a:t>as </a:t>
            </a:r>
            <a:r>
              <a:rPr lang="en-GB" sz="2800" dirty="0" smtClean="0"/>
              <a:t>content</a:t>
            </a:r>
          </a:p>
          <a:p>
            <a:pPr marL="457200" lvl="1" indent="0">
              <a:buNone/>
            </a:pPr>
            <a:endParaRPr lang="en-GB" sz="2800" dirty="0" smtClean="0"/>
          </a:p>
          <a:p>
            <a:pPr marL="457200" lvl="1" indent="0">
              <a:buNone/>
            </a:pPr>
            <a:r>
              <a:rPr lang="en-GB" sz="2800" dirty="0" smtClean="0"/>
              <a:t>Self as process</a:t>
            </a:r>
          </a:p>
          <a:p>
            <a:pPr marL="457200" lvl="1" indent="0">
              <a:buNone/>
            </a:pPr>
            <a:endParaRPr lang="en-GB" sz="2800" dirty="0" smtClean="0"/>
          </a:p>
          <a:p>
            <a:pPr marL="457200" lvl="1" indent="0">
              <a:buNone/>
            </a:pPr>
            <a:r>
              <a:rPr lang="en-GB" sz="2800" dirty="0" smtClean="0"/>
              <a:t>Self </a:t>
            </a:r>
            <a:r>
              <a:rPr lang="en-GB" sz="2800" dirty="0"/>
              <a:t>as </a:t>
            </a:r>
            <a:r>
              <a:rPr lang="en-GB" sz="2800" dirty="0" smtClean="0"/>
              <a:t>context</a:t>
            </a:r>
            <a:endParaRPr lang="en-US" sz="2800" dirty="0"/>
          </a:p>
        </p:txBody>
      </p:sp>
    </p:spTree>
    <p:extLst>
      <p:ext uri="{BB962C8B-B14F-4D97-AF65-F5344CB8AC3E}">
        <p14:creationId xmlns:p14="http://schemas.microsoft.com/office/powerpoint/2010/main" val="165105823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 Matters</a:t>
            </a:r>
            <a:endParaRPr lang="en-US" dirty="0"/>
          </a:p>
        </p:txBody>
      </p:sp>
      <p:sp>
        <p:nvSpPr>
          <p:cNvPr id="3" name="Content Placeholder 2"/>
          <p:cNvSpPr>
            <a:spLocks noGrp="1"/>
          </p:cNvSpPr>
          <p:nvPr>
            <p:ph idx="1"/>
          </p:nvPr>
        </p:nvSpPr>
        <p:spPr>
          <a:xfrm>
            <a:off x="838200" y="1825624"/>
            <a:ext cx="10515600" cy="5032375"/>
          </a:xfrm>
        </p:spPr>
        <p:txBody>
          <a:bodyPr/>
          <a:lstStyle/>
          <a:p>
            <a:r>
              <a:rPr lang="en-US" dirty="0"/>
              <a:t>Many of the key psychological challenges that people face in life </a:t>
            </a:r>
            <a:r>
              <a:rPr lang="en-US" dirty="0" smtClean="0"/>
              <a:t>are fundamentally influenced by issues of self:</a:t>
            </a:r>
          </a:p>
          <a:p>
            <a:pPr lvl="1"/>
            <a:r>
              <a:rPr lang="en-US" dirty="0" smtClean="0"/>
              <a:t>what </a:t>
            </a:r>
            <a:r>
              <a:rPr lang="en-US" dirty="0"/>
              <a:t>career path to </a:t>
            </a:r>
            <a:r>
              <a:rPr lang="en-US" dirty="0" smtClean="0"/>
              <a:t>choose</a:t>
            </a:r>
          </a:p>
          <a:p>
            <a:pPr lvl="1"/>
            <a:r>
              <a:rPr lang="en-US" dirty="0" smtClean="0"/>
              <a:t>how </a:t>
            </a:r>
            <a:r>
              <a:rPr lang="en-US" dirty="0"/>
              <a:t>to interact successfully with other </a:t>
            </a:r>
            <a:r>
              <a:rPr lang="en-US" dirty="0" smtClean="0"/>
              <a:t>people</a:t>
            </a:r>
          </a:p>
          <a:p>
            <a:pPr lvl="1"/>
            <a:r>
              <a:rPr lang="en-US" dirty="0" smtClean="0"/>
              <a:t>how </a:t>
            </a:r>
            <a:r>
              <a:rPr lang="en-US" dirty="0"/>
              <a:t>to maintain a successful </a:t>
            </a:r>
            <a:r>
              <a:rPr lang="en-US" dirty="0" smtClean="0"/>
              <a:t>relationship</a:t>
            </a:r>
          </a:p>
          <a:p>
            <a:pPr lvl="1"/>
            <a:r>
              <a:rPr lang="en-US" dirty="0" smtClean="0"/>
              <a:t>how </a:t>
            </a:r>
            <a:r>
              <a:rPr lang="en-US" dirty="0"/>
              <a:t>to cope with negative life </a:t>
            </a:r>
            <a:r>
              <a:rPr lang="en-US" dirty="0" smtClean="0"/>
              <a:t>events</a:t>
            </a:r>
            <a:endParaRPr lang="en-US" dirty="0"/>
          </a:p>
        </p:txBody>
      </p:sp>
    </p:spTree>
    <p:extLst>
      <p:ext uri="{BB962C8B-B14F-4D97-AF65-F5344CB8AC3E}">
        <p14:creationId xmlns:p14="http://schemas.microsoft.com/office/powerpoint/2010/main" val="173425213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Moran, </a:t>
            </a:r>
            <a:r>
              <a:rPr lang="en-US" dirty="0" err="1" smtClean="0"/>
              <a:t>Almada</a:t>
            </a:r>
            <a:r>
              <a:rPr lang="en-US" dirty="0" smtClean="0"/>
              <a:t> &amp; McHugh (2018)</a:t>
            </a:r>
            <a:endParaRPr lang="en-US" dirty="0"/>
          </a:p>
        </p:txBody>
      </p:sp>
      <p:sp>
        <p:nvSpPr>
          <p:cNvPr id="3" name="Content Placeholder 2"/>
          <p:cNvSpPr>
            <a:spLocks noGrp="1"/>
          </p:cNvSpPr>
          <p:nvPr>
            <p:ph idx="1"/>
          </p:nvPr>
        </p:nvSpPr>
        <p:spPr/>
        <p:txBody>
          <a:bodyPr>
            <a:normAutofit/>
          </a:bodyPr>
          <a:lstStyle/>
          <a:p>
            <a:r>
              <a:rPr lang="en-US" sz="3200" dirty="0"/>
              <a:t>Higher levels of overall mental health </a:t>
            </a:r>
            <a:r>
              <a:rPr lang="en-US" sz="3200" dirty="0" smtClean="0"/>
              <a:t>issues in adolescent sample were </a:t>
            </a:r>
            <a:r>
              <a:rPr lang="en-US" sz="3200" dirty="0"/>
              <a:t>related significantly </a:t>
            </a:r>
            <a:r>
              <a:rPr lang="en-US" sz="3200" dirty="0" smtClean="0"/>
              <a:t>to:</a:t>
            </a:r>
          </a:p>
          <a:p>
            <a:pPr lvl="1"/>
            <a:r>
              <a:rPr lang="en-US" sz="2800" dirty="0" smtClean="0">
                <a:solidFill>
                  <a:srgbClr val="FF0000"/>
                </a:solidFill>
              </a:rPr>
              <a:t>Lower levels of </a:t>
            </a:r>
            <a:r>
              <a:rPr lang="en-US" sz="2800" dirty="0">
                <a:solidFill>
                  <a:srgbClr val="FF0000"/>
                </a:solidFill>
              </a:rPr>
              <a:t>Self-as-Process </a:t>
            </a:r>
            <a:r>
              <a:rPr lang="en-US" sz="2800" dirty="0" smtClean="0">
                <a:solidFill>
                  <a:srgbClr val="FF0000"/>
                </a:solidFill>
              </a:rPr>
              <a:t>(</a:t>
            </a:r>
            <a:r>
              <a:rPr lang="en-US" sz="2800" dirty="0">
                <a:solidFill>
                  <a:srgbClr val="FF0000"/>
                </a:solidFill>
              </a:rPr>
              <a:t>r = −.554, </a:t>
            </a:r>
            <a:r>
              <a:rPr lang="en-US" sz="2800" i="1" dirty="0">
                <a:solidFill>
                  <a:srgbClr val="FF0000"/>
                </a:solidFill>
              </a:rPr>
              <a:t>p &lt; .</a:t>
            </a:r>
            <a:r>
              <a:rPr lang="en-US" sz="2800" dirty="0" smtClean="0">
                <a:solidFill>
                  <a:srgbClr val="FF0000"/>
                </a:solidFill>
              </a:rPr>
              <a:t>001</a:t>
            </a:r>
          </a:p>
          <a:p>
            <a:pPr lvl="1"/>
            <a:r>
              <a:rPr lang="en-US" sz="2800" dirty="0" smtClean="0">
                <a:solidFill>
                  <a:srgbClr val="FF0000"/>
                </a:solidFill>
              </a:rPr>
              <a:t>Lower levels of </a:t>
            </a:r>
            <a:r>
              <a:rPr lang="en-US" sz="2800" dirty="0">
                <a:solidFill>
                  <a:srgbClr val="FF0000"/>
                </a:solidFill>
              </a:rPr>
              <a:t>Self-as-Context </a:t>
            </a:r>
            <a:r>
              <a:rPr lang="en-US" sz="2800" dirty="0" smtClean="0">
                <a:solidFill>
                  <a:srgbClr val="FF0000"/>
                </a:solidFill>
              </a:rPr>
              <a:t>(</a:t>
            </a:r>
            <a:r>
              <a:rPr lang="en-US" sz="2800" dirty="0">
                <a:solidFill>
                  <a:srgbClr val="FF0000"/>
                </a:solidFill>
              </a:rPr>
              <a:t>r = −.476, </a:t>
            </a:r>
            <a:r>
              <a:rPr lang="en-US" sz="2800" i="1" dirty="0">
                <a:solidFill>
                  <a:srgbClr val="FF0000"/>
                </a:solidFill>
              </a:rPr>
              <a:t>p &lt; .</a:t>
            </a:r>
            <a:r>
              <a:rPr lang="en-US" sz="2800" dirty="0" smtClean="0">
                <a:solidFill>
                  <a:srgbClr val="FF0000"/>
                </a:solidFill>
              </a:rPr>
              <a:t>001)</a:t>
            </a:r>
            <a:endParaRPr lang="en-US" sz="2800" i="1" dirty="0">
              <a:solidFill>
                <a:srgbClr val="FF0000"/>
              </a:solidFill>
            </a:endParaRPr>
          </a:p>
          <a:p>
            <a:pPr lvl="1"/>
            <a:r>
              <a:rPr lang="en-US" sz="2800" dirty="0" smtClean="0">
                <a:solidFill>
                  <a:srgbClr val="FF0000"/>
                </a:solidFill>
              </a:rPr>
              <a:t>Higher levels of Self-as-Content (</a:t>
            </a:r>
            <a:r>
              <a:rPr lang="en-US" sz="2800" dirty="0">
                <a:solidFill>
                  <a:srgbClr val="FF0000"/>
                </a:solidFill>
              </a:rPr>
              <a:t>r = −.506, </a:t>
            </a:r>
            <a:r>
              <a:rPr lang="en-US" sz="2800" i="1" dirty="0">
                <a:solidFill>
                  <a:srgbClr val="FF0000"/>
                </a:solidFill>
              </a:rPr>
              <a:t>p &lt; .</a:t>
            </a:r>
            <a:r>
              <a:rPr lang="en-US" sz="2800" dirty="0">
                <a:solidFill>
                  <a:srgbClr val="FF0000"/>
                </a:solidFill>
              </a:rPr>
              <a:t>001</a:t>
            </a:r>
            <a:r>
              <a:rPr lang="en-US" sz="2800" dirty="0" smtClean="0">
                <a:solidFill>
                  <a:srgbClr val="FF0000"/>
                </a:solidFill>
              </a:rPr>
              <a:t>)</a:t>
            </a:r>
            <a:r>
              <a:rPr lang="en-US" sz="2800" dirty="0">
                <a:solidFill>
                  <a:srgbClr val="FF0000"/>
                </a:solidFill>
              </a:rPr>
              <a:t> </a:t>
            </a:r>
          </a:p>
        </p:txBody>
      </p:sp>
      <p:pic>
        <p:nvPicPr>
          <p:cNvPr id="4" name="Picture 3"/>
          <p:cNvPicPr>
            <a:picLocks noChangeAspect="1"/>
          </p:cNvPicPr>
          <p:nvPr/>
        </p:nvPicPr>
        <p:blipFill>
          <a:blip r:embed="rId3"/>
          <a:stretch>
            <a:fillRect/>
          </a:stretch>
        </p:blipFill>
        <p:spPr>
          <a:xfrm>
            <a:off x="9277072" y="4257675"/>
            <a:ext cx="2914928" cy="2401094"/>
          </a:xfrm>
          <a:prstGeom prst="rect">
            <a:avLst/>
          </a:prstGeom>
        </p:spPr>
      </p:pic>
    </p:spTree>
    <p:extLst>
      <p:ext uri="{BB962C8B-B14F-4D97-AF65-F5344CB8AC3E}">
        <p14:creationId xmlns:p14="http://schemas.microsoft.com/office/powerpoint/2010/main" val="96729757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74698" y="2538982"/>
            <a:ext cx="10515600" cy="1325563"/>
          </a:xfrm>
        </p:spPr>
        <p:txBody>
          <a:bodyPr/>
          <a:lstStyle/>
          <a:p>
            <a:r>
              <a:rPr lang="en-US" b="1" dirty="0" smtClean="0"/>
              <a:t>Self as Content</a:t>
            </a:r>
            <a:endParaRPr lang="en-US" b="1" dirty="0"/>
          </a:p>
        </p:txBody>
      </p:sp>
    </p:spTree>
    <p:extLst>
      <p:ext uri="{BB962C8B-B14F-4D97-AF65-F5344CB8AC3E}">
        <p14:creationId xmlns:p14="http://schemas.microsoft.com/office/powerpoint/2010/main" val="70321495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 Content issues to be targeted</a:t>
            </a:r>
            <a:endParaRPr lang="en-US" dirty="0"/>
          </a:p>
        </p:txBody>
      </p:sp>
      <p:sp>
        <p:nvSpPr>
          <p:cNvPr id="3" name="Content Placeholder 2"/>
          <p:cNvSpPr>
            <a:spLocks noGrp="1"/>
          </p:cNvSpPr>
          <p:nvPr>
            <p:ph idx="1"/>
          </p:nvPr>
        </p:nvSpPr>
        <p:spPr/>
        <p:txBody>
          <a:bodyPr/>
          <a:lstStyle/>
          <a:p>
            <a:r>
              <a:rPr lang="en-US" dirty="0" smtClean="0"/>
              <a:t>Coherence</a:t>
            </a:r>
          </a:p>
          <a:p>
            <a:endParaRPr lang="en-US" dirty="0"/>
          </a:p>
          <a:p>
            <a:r>
              <a:rPr lang="en-US" dirty="0" smtClean="0"/>
              <a:t>Literality</a:t>
            </a:r>
          </a:p>
          <a:p>
            <a:endParaRPr lang="en-US" dirty="0"/>
          </a:p>
          <a:p>
            <a:r>
              <a:rPr lang="en-US" dirty="0" smtClean="0"/>
              <a:t>Rule-following </a:t>
            </a:r>
            <a:endParaRPr lang="en-US" dirty="0"/>
          </a:p>
        </p:txBody>
      </p:sp>
    </p:spTree>
    <p:extLst>
      <p:ext uri="{BB962C8B-B14F-4D97-AF65-F5344CB8AC3E}">
        <p14:creationId xmlns:p14="http://schemas.microsoft.com/office/powerpoint/2010/main" val="61200543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7839" y="274638"/>
            <a:ext cx="8726487" cy="1143000"/>
          </a:xfrm>
        </p:spPr>
        <p:txBody>
          <a:bodyPr>
            <a:noAutofit/>
          </a:bodyPr>
          <a:lstStyle/>
          <a:p>
            <a:pPr>
              <a:defRPr/>
            </a:pPr>
            <a:r>
              <a:rPr lang="en-US" sz="3200" dirty="0"/>
              <a:t>Relationship between believing thoughts about the self, psychological flexibility and general well being </a:t>
            </a:r>
            <a:br>
              <a:rPr lang="en-US" sz="3200" dirty="0"/>
            </a:br>
            <a:r>
              <a:rPr lang="en-US" sz="2000" dirty="0"/>
              <a:t>- Duff, Larsson &amp; McHugh (2016)</a:t>
            </a:r>
          </a:p>
        </p:txBody>
      </p:sp>
      <p:graphicFrame>
        <p:nvGraphicFramePr>
          <p:cNvPr id="4" name="Table 3"/>
          <p:cNvGraphicFramePr>
            <a:graphicFrameLocks noGrp="1"/>
          </p:cNvGraphicFramePr>
          <p:nvPr/>
        </p:nvGraphicFramePr>
        <p:xfrm>
          <a:off x="2286000" y="2039938"/>
          <a:ext cx="7924800" cy="2752726"/>
        </p:xfrm>
        <a:graphic>
          <a:graphicData uri="http://schemas.openxmlformats.org/drawingml/2006/table">
            <a:tbl>
              <a:tblPr/>
              <a:tblGrid>
                <a:gridCol w="1743075"/>
                <a:gridCol w="1533525"/>
                <a:gridCol w="1600200"/>
                <a:gridCol w="1463675"/>
                <a:gridCol w="1584325"/>
              </a:tblGrid>
              <a:tr h="1376363">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000000"/>
                        </a:solidFill>
                        <a:effectLst/>
                        <a:latin typeface="Arial" charset="0"/>
                        <a:ea typeface="ＭＳ Ｐゴシック" charset="-128"/>
                      </a:endParaRPr>
                    </a:p>
                  </a:txBody>
                  <a:tcPr marL="91445" marR="91445"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charset="0"/>
                          <a:ea typeface="ＭＳ Ｐゴシック" charset="-128"/>
                        </a:rPr>
                        <a:t>Experiential Avoidance</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charset="0"/>
                          <a:ea typeface="ＭＳ Ｐゴシック" charset="-128"/>
                        </a:rPr>
                        <a:t>AAQ-II</a:t>
                      </a:r>
                    </a:p>
                  </a:txBody>
                  <a:tcPr marL="91445" marR="91445"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charset="0"/>
                          <a:ea typeface="ＭＳ Ｐゴシック" charset="-128"/>
                        </a:rPr>
                        <a:t>Mindfulness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charset="0"/>
                          <a:ea typeface="ＭＳ Ｐゴシック" charset="-128"/>
                        </a:rPr>
                        <a:t>MAAS</a:t>
                      </a:r>
                    </a:p>
                  </a:txBody>
                  <a:tcPr marL="91445" marR="91445"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charset="0"/>
                          <a:ea typeface="ＭＳ Ｐゴシック" charset="-128"/>
                        </a:rPr>
                        <a:t>Defusion</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charset="0"/>
                          <a:ea typeface="ＭＳ Ｐゴシック" charset="-128"/>
                        </a:rPr>
                        <a:t>CFQ-13</a:t>
                      </a:r>
                    </a:p>
                  </a:txBody>
                  <a:tcPr marL="91445" marR="91445"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charset="0"/>
                          <a:ea typeface="ＭＳ Ｐゴシック" charset="-128"/>
                        </a:rPr>
                        <a:t>Well Being</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charset="0"/>
                          <a:ea typeface="ＭＳ Ｐゴシック" charset="-128"/>
                        </a:rPr>
                        <a:t>GHQ-12</a:t>
                      </a:r>
                    </a:p>
                  </a:txBody>
                  <a:tcPr marL="91445" marR="91445"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D9D9"/>
                    </a:solidFill>
                  </a:tcPr>
                </a:tc>
              </a:tr>
              <a:tr h="1376363">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Believeability</a:t>
                      </a:r>
                    </a:p>
                  </a:txBody>
                  <a:tcPr marL="91445" marR="91445"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.465**</a:t>
                      </a:r>
                    </a:p>
                  </a:txBody>
                  <a:tcPr marL="91445" marR="91445"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-.370**</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Arial" charset="0"/>
                        <a:ea typeface="ＭＳ Ｐゴシック" charset="-128"/>
                      </a:endParaRPr>
                    </a:p>
                  </a:txBody>
                  <a:tcPr marL="91445" marR="91445"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.490**</a:t>
                      </a:r>
                    </a:p>
                  </a:txBody>
                  <a:tcPr marL="91445" marR="91445"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.501**</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Arial" charset="0"/>
                        <a:ea typeface="ＭＳ Ｐゴシック" charset="-128"/>
                      </a:endParaRPr>
                    </a:p>
                  </a:txBody>
                  <a:tcPr marL="91445" marR="91445"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r>
            </a:tbl>
          </a:graphicData>
        </a:graphic>
      </p:graphicFrame>
      <p:sp>
        <p:nvSpPr>
          <p:cNvPr id="6" name="Oval 5"/>
          <p:cNvSpPr/>
          <p:nvPr/>
        </p:nvSpPr>
        <p:spPr>
          <a:xfrm>
            <a:off x="8382000" y="1600200"/>
            <a:ext cx="1538288" cy="3735388"/>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3927" name="Title 1"/>
          <p:cNvSpPr txBox="1">
            <a:spLocks/>
          </p:cNvSpPr>
          <p:nvPr/>
        </p:nvSpPr>
        <p:spPr bwMode="auto">
          <a:xfrm>
            <a:off x="1747839" y="5446713"/>
            <a:ext cx="87264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128"/>
              </a:defRPr>
            </a:lvl1pPr>
            <a:lvl2pPr marL="742950" indent="-285750" defTabSz="457200" eaLnBrk="0" hangingPunct="0">
              <a:defRPr sz="2400">
                <a:solidFill>
                  <a:schemeClr val="tx1"/>
                </a:solidFill>
                <a:latin typeface="Arial" charset="0"/>
                <a:ea typeface="ＭＳ Ｐゴシック" charset="-128"/>
              </a:defRPr>
            </a:lvl2pPr>
            <a:lvl3pPr marL="1143000" indent="-228600" defTabSz="457200" eaLnBrk="0" hangingPunct="0">
              <a:defRPr sz="2400">
                <a:solidFill>
                  <a:schemeClr val="tx1"/>
                </a:solidFill>
                <a:latin typeface="Arial" charset="0"/>
                <a:ea typeface="ＭＳ Ｐゴシック" charset="-128"/>
              </a:defRPr>
            </a:lvl3pPr>
            <a:lvl4pPr marL="1600200" indent="-228600" defTabSz="457200" eaLnBrk="0" hangingPunct="0">
              <a:defRPr sz="2400">
                <a:solidFill>
                  <a:schemeClr val="tx1"/>
                </a:solidFill>
                <a:latin typeface="Arial" charset="0"/>
                <a:ea typeface="ＭＳ Ｐゴシック" charset="-128"/>
              </a:defRPr>
            </a:lvl4pPr>
            <a:lvl5pPr marL="2057400" indent="-228600" defTabSz="4572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en-US" altLang="en-US" sz="2000"/>
          </a:p>
        </p:txBody>
      </p:sp>
    </p:spTree>
    <p:extLst>
      <p:ext uri="{BB962C8B-B14F-4D97-AF65-F5344CB8AC3E}">
        <p14:creationId xmlns:p14="http://schemas.microsoft.com/office/powerpoint/2010/main" val="2685147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050" y="2765425"/>
            <a:ext cx="10515600" cy="1325563"/>
          </a:xfrm>
        </p:spPr>
        <p:txBody>
          <a:bodyPr/>
          <a:lstStyle/>
          <a:p>
            <a:r>
              <a:rPr lang="en-US" smtClean="0"/>
              <a:t>Reason Giving</a:t>
            </a:r>
            <a:endParaRPr lang="en-US"/>
          </a:p>
        </p:txBody>
      </p:sp>
    </p:spTree>
    <p:extLst>
      <p:ext uri="{BB962C8B-B14F-4D97-AF65-F5344CB8AC3E}">
        <p14:creationId xmlns:p14="http://schemas.microsoft.com/office/powerpoint/2010/main" val="57235240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5885" y="118535"/>
            <a:ext cx="8229600" cy="6739465"/>
          </a:xfrm>
        </p:spPr>
        <p:txBody>
          <a:bodyPr>
            <a:normAutofit fontScale="55000" lnSpcReduction="20000"/>
          </a:bodyPr>
          <a:lstStyle/>
          <a:p>
            <a:pPr marL="0" indent="0">
              <a:buNone/>
            </a:pPr>
            <a:r>
              <a:rPr lang="en-GB" sz="4000" b="1" dirty="0"/>
              <a:t>RULES OF THE GAME EXERCISE</a:t>
            </a:r>
            <a:endParaRPr lang="en-IE" sz="4000" b="1" dirty="0"/>
          </a:p>
          <a:p>
            <a:pPr marL="0" indent="0">
              <a:buNone/>
            </a:pPr>
            <a:r>
              <a:rPr lang="en-GB" b="1" dirty="0"/>
              <a:t> </a:t>
            </a:r>
            <a:endParaRPr lang="en-IE" dirty="0"/>
          </a:p>
          <a:p>
            <a:pPr marL="0" indent="0">
              <a:buNone/>
            </a:pPr>
            <a:r>
              <a:rPr lang="en-US" sz="4300" dirty="0"/>
              <a:t>Each of us uses certain basic rules about the way “life is” to help guide our functioning.  Although these rules are largely arbitrary, we tend to view them as absolute truth.  Sayings such as “No pain, no gain” or “Where there’s a will, there’s a way” have a profound impact on how we view ourselves and life itself.</a:t>
            </a:r>
            <a:endParaRPr lang="en-IE" sz="4300" dirty="0"/>
          </a:p>
          <a:p>
            <a:pPr marL="0" indent="0">
              <a:buNone/>
            </a:pPr>
            <a:r>
              <a:rPr lang="en-GB" sz="4300" dirty="0"/>
              <a:t> </a:t>
            </a:r>
            <a:endParaRPr lang="en-IE" sz="4300" dirty="0"/>
          </a:p>
          <a:p>
            <a:pPr marL="0" indent="0">
              <a:buNone/>
            </a:pPr>
            <a:r>
              <a:rPr lang="en-US" sz="4300" dirty="0"/>
              <a:t>In this exercise, please take some time to “locate” the most basic rules (perhaps in the form of sayings) with which you operate in each of the content areas listed here.</a:t>
            </a:r>
            <a:endParaRPr lang="en-IE" sz="4300" dirty="0"/>
          </a:p>
          <a:p>
            <a:pPr marL="0" indent="0">
              <a:buNone/>
            </a:pPr>
            <a:r>
              <a:rPr lang="en-GB" sz="4300" dirty="0"/>
              <a:t> </a:t>
            </a:r>
            <a:endParaRPr lang="en-IE" sz="4300" dirty="0"/>
          </a:p>
          <a:p>
            <a:pPr marL="0" indent="0">
              <a:buNone/>
            </a:pPr>
            <a:r>
              <a:rPr lang="en-US" sz="4300" dirty="0"/>
              <a:t>1. Rules about relationships with other people (e.g. trust, loyalty, competition).</a:t>
            </a:r>
            <a:endParaRPr lang="en-IE" sz="4300" dirty="0"/>
          </a:p>
          <a:p>
            <a:pPr marL="0" indent="0">
              <a:buNone/>
            </a:pPr>
            <a:r>
              <a:rPr lang="en-GB" sz="4300" dirty="0"/>
              <a:t> </a:t>
            </a:r>
          </a:p>
          <a:p>
            <a:pPr marL="0" indent="0">
              <a:buNone/>
            </a:pPr>
            <a:r>
              <a:rPr lang="en-GB" sz="4300" dirty="0"/>
              <a:t>2. Rules about feeling bad inside.</a:t>
            </a:r>
            <a:endParaRPr lang="en-IE" sz="4300" dirty="0"/>
          </a:p>
          <a:p>
            <a:pPr marL="0" indent="0">
              <a:buNone/>
            </a:pPr>
            <a:endParaRPr lang="en-GB" sz="4300" dirty="0"/>
          </a:p>
          <a:p>
            <a:pPr marL="0" indent="0">
              <a:buNone/>
            </a:pPr>
            <a:r>
              <a:rPr lang="en-GB" sz="4300" dirty="0"/>
              <a:t>3. Rules about overcoming life obstacles.</a:t>
            </a:r>
            <a:endParaRPr lang="en-IE" sz="4300" dirty="0"/>
          </a:p>
          <a:p>
            <a:pPr marL="0" indent="0">
              <a:buNone/>
            </a:pPr>
            <a:endParaRPr lang="en-GB" sz="4300" dirty="0"/>
          </a:p>
          <a:p>
            <a:pPr marL="0" indent="0">
              <a:buNone/>
            </a:pPr>
            <a:r>
              <a:rPr lang="en-GB" sz="4300" dirty="0"/>
              <a:t>4</a:t>
            </a:r>
            <a:r>
              <a:rPr lang="en-GB" sz="4300" dirty="0" smtClean="0"/>
              <a:t>. Rules </a:t>
            </a:r>
            <a:r>
              <a:rPr lang="en-GB" sz="4300" dirty="0"/>
              <a:t>about your relationship with yourself. </a:t>
            </a:r>
            <a:endParaRPr lang="en-GB" sz="4300" dirty="0" smtClean="0"/>
          </a:p>
        </p:txBody>
      </p:sp>
    </p:spTree>
    <p:extLst>
      <p:ext uri="{BB962C8B-B14F-4D97-AF65-F5344CB8AC3E}">
        <p14:creationId xmlns:p14="http://schemas.microsoft.com/office/powerpoint/2010/main" val="209680617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74698" y="2538982"/>
            <a:ext cx="10515600" cy="1325563"/>
          </a:xfrm>
        </p:spPr>
        <p:txBody>
          <a:bodyPr/>
          <a:lstStyle/>
          <a:p>
            <a:r>
              <a:rPr lang="en-US" b="1" dirty="0" smtClean="0"/>
              <a:t>Self as Process</a:t>
            </a:r>
            <a:endParaRPr lang="en-US" b="1" dirty="0"/>
          </a:p>
        </p:txBody>
      </p:sp>
    </p:spTree>
    <p:extLst>
      <p:ext uri="{BB962C8B-B14F-4D97-AF65-F5344CB8AC3E}">
        <p14:creationId xmlns:p14="http://schemas.microsoft.com/office/powerpoint/2010/main" val="105683949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 as Process</a:t>
            </a:r>
            <a:endParaRPr lang="en-US" dirty="0"/>
          </a:p>
        </p:txBody>
      </p:sp>
      <p:sp>
        <p:nvSpPr>
          <p:cNvPr id="3" name="Content Placeholder 2"/>
          <p:cNvSpPr>
            <a:spLocks noGrp="1"/>
          </p:cNvSpPr>
          <p:nvPr>
            <p:ph idx="1"/>
          </p:nvPr>
        </p:nvSpPr>
        <p:spPr/>
        <p:txBody>
          <a:bodyPr>
            <a:normAutofit/>
          </a:bodyPr>
          <a:lstStyle/>
          <a:p>
            <a:r>
              <a:rPr lang="en-GB" dirty="0" smtClean="0"/>
              <a:t>Self-as-process</a:t>
            </a:r>
            <a:r>
              <a:rPr lang="en-GB" dirty="0"/>
              <a:t>, or the knowing self, is the ongoing, verbal discrimination of the psychological events that we experience as they occur in the moment. </a:t>
            </a:r>
            <a:endParaRPr lang="en-GB" dirty="0" smtClean="0"/>
          </a:p>
          <a:p>
            <a:endParaRPr lang="en-GB" dirty="0" smtClean="0"/>
          </a:p>
          <a:p>
            <a:r>
              <a:rPr lang="en-GB" dirty="0" smtClean="0"/>
              <a:t>The </a:t>
            </a:r>
            <a:r>
              <a:rPr lang="en-GB" dirty="0"/>
              <a:t>knowing self feeds </a:t>
            </a:r>
            <a:r>
              <a:rPr lang="en-GB" dirty="0" smtClean="0"/>
              <a:t>self as content </a:t>
            </a:r>
          </a:p>
          <a:p>
            <a:endParaRPr lang="en-GB" dirty="0" smtClean="0"/>
          </a:p>
          <a:p>
            <a:r>
              <a:rPr lang="en-GB" dirty="0" smtClean="0"/>
              <a:t>AND </a:t>
            </a:r>
            <a:r>
              <a:rPr lang="en-GB" dirty="0"/>
              <a:t>is also necessary to contact </a:t>
            </a:r>
            <a:r>
              <a:rPr lang="en-GB" dirty="0" smtClean="0"/>
              <a:t>‘self-as-context’</a:t>
            </a:r>
          </a:p>
        </p:txBody>
      </p:sp>
      <p:pic>
        <p:nvPicPr>
          <p:cNvPr id="4" name="Picture 3"/>
          <p:cNvPicPr>
            <a:picLocks noChangeAspect="1"/>
          </p:cNvPicPr>
          <p:nvPr/>
        </p:nvPicPr>
        <p:blipFill>
          <a:blip r:embed="rId3"/>
          <a:stretch>
            <a:fillRect/>
          </a:stretch>
        </p:blipFill>
        <p:spPr>
          <a:xfrm>
            <a:off x="8379637" y="4348716"/>
            <a:ext cx="3543300" cy="2286000"/>
          </a:xfrm>
          <a:prstGeom prst="rect">
            <a:avLst/>
          </a:prstGeom>
        </p:spPr>
      </p:pic>
    </p:spTree>
    <p:extLst>
      <p:ext uri="{BB962C8B-B14F-4D97-AF65-F5344CB8AC3E}">
        <p14:creationId xmlns:p14="http://schemas.microsoft.com/office/powerpoint/2010/main" val="46416493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Self as Process and Relations of Coordination </a:t>
            </a:r>
            <a:r>
              <a:rPr lang="en-US" b="1" dirty="0"/>
              <a:t>and </a:t>
            </a:r>
            <a:r>
              <a:rPr lang="en-US" b="1" dirty="0" smtClean="0"/>
              <a:t>Distinction</a:t>
            </a:r>
            <a:endParaRPr lang="en-US" dirty="0"/>
          </a:p>
        </p:txBody>
      </p:sp>
      <p:sp>
        <p:nvSpPr>
          <p:cNvPr id="3" name="Content Placeholder 2"/>
          <p:cNvSpPr>
            <a:spLocks noGrp="1"/>
          </p:cNvSpPr>
          <p:nvPr>
            <p:ph idx="1"/>
          </p:nvPr>
        </p:nvSpPr>
        <p:spPr>
          <a:xfrm>
            <a:off x="1981200" y="1735665"/>
            <a:ext cx="8229600" cy="4525963"/>
          </a:xfrm>
        </p:spPr>
        <p:txBody>
          <a:bodyPr>
            <a:normAutofit/>
          </a:bodyPr>
          <a:lstStyle/>
          <a:p>
            <a:r>
              <a:rPr lang="en-US" dirty="0"/>
              <a:t>In therapy, these types of </a:t>
            </a:r>
            <a:r>
              <a:rPr lang="en-US" dirty="0" smtClean="0"/>
              <a:t>relational frames </a:t>
            </a:r>
            <a:r>
              <a:rPr lang="en-US" dirty="0"/>
              <a:t>are often used to help clients </a:t>
            </a:r>
            <a:r>
              <a:rPr lang="en-US" dirty="0">
                <a:solidFill>
                  <a:srgbClr val="FF0000"/>
                </a:solidFill>
              </a:rPr>
              <a:t>label</a:t>
            </a:r>
            <a:r>
              <a:rPr lang="en-US" dirty="0"/>
              <a:t> and </a:t>
            </a:r>
            <a:r>
              <a:rPr lang="en-US" dirty="0">
                <a:solidFill>
                  <a:srgbClr val="FF0000"/>
                </a:solidFill>
              </a:rPr>
              <a:t>discriminate </a:t>
            </a:r>
            <a:r>
              <a:rPr lang="en-US" dirty="0"/>
              <a:t>among their thoughts, feelings, and sensations</a:t>
            </a:r>
          </a:p>
          <a:p>
            <a:endParaRPr lang="en-US" dirty="0" smtClean="0"/>
          </a:p>
          <a:p>
            <a:r>
              <a:rPr lang="en-US" dirty="0" smtClean="0"/>
              <a:t>If </a:t>
            </a:r>
            <a:r>
              <a:rPr lang="en-US" dirty="0"/>
              <a:t>the skill of naming is weak or idiosyncratic, it is hard to get what we </a:t>
            </a:r>
            <a:r>
              <a:rPr lang="en-US" dirty="0" smtClean="0"/>
              <a:t>want</a:t>
            </a:r>
            <a:endParaRPr lang="en-US" dirty="0"/>
          </a:p>
        </p:txBody>
      </p:sp>
    </p:spTree>
    <p:extLst>
      <p:ext uri="{BB962C8B-B14F-4D97-AF65-F5344CB8AC3E}">
        <p14:creationId xmlns:p14="http://schemas.microsoft.com/office/powerpoint/2010/main" val="189733729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143000"/>
          </a:xfrm>
        </p:spPr>
        <p:txBody>
          <a:bodyPr>
            <a:normAutofit fontScale="90000"/>
          </a:bodyPr>
          <a:lstStyle/>
          <a:p>
            <a:r>
              <a:rPr lang="en-US" b="1" dirty="0" smtClean="0"/>
              <a:t>Self as Process and Relations of Coordination </a:t>
            </a:r>
            <a:r>
              <a:rPr lang="en-US" b="1" dirty="0"/>
              <a:t>and </a:t>
            </a:r>
            <a:r>
              <a:rPr lang="en-US" b="1" dirty="0" smtClean="0"/>
              <a:t>Distinction</a:t>
            </a:r>
            <a:endParaRPr lang="en-US" dirty="0"/>
          </a:p>
        </p:txBody>
      </p:sp>
      <p:sp>
        <p:nvSpPr>
          <p:cNvPr id="3" name="Content Placeholder 2"/>
          <p:cNvSpPr>
            <a:spLocks noGrp="1"/>
          </p:cNvSpPr>
          <p:nvPr>
            <p:ph idx="1"/>
          </p:nvPr>
        </p:nvSpPr>
        <p:spPr>
          <a:xfrm>
            <a:off x="1619693" y="2332037"/>
            <a:ext cx="8229600" cy="4525963"/>
          </a:xfrm>
        </p:spPr>
        <p:txBody>
          <a:bodyPr>
            <a:normAutofit/>
          </a:bodyPr>
          <a:lstStyle/>
          <a:p>
            <a:r>
              <a:rPr lang="en-US" dirty="0" smtClean="0"/>
              <a:t>Naming my experiences is </a:t>
            </a:r>
            <a:r>
              <a:rPr lang="en-US" dirty="0"/>
              <a:t>a key process in developing </a:t>
            </a:r>
            <a:r>
              <a:rPr lang="en-US" dirty="0" smtClean="0">
                <a:solidFill>
                  <a:srgbClr val="FF0000"/>
                </a:solidFill>
              </a:rPr>
              <a:t>sensitivity </a:t>
            </a:r>
            <a:r>
              <a:rPr lang="en-US" dirty="0">
                <a:solidFill>
                  <a:srgbClr val="FF0000"/>
                </a:solidFill>
              </a:rPr>
              <a:t>to the </a:t>
            </a:r>
            <a:r>
              <a:rPr lang="en-US" dirty="0" smtClean="0">
                <a:solidFill>
                  <a:srgbClr val="FF0000"/>
                </a:solidFill>
              </a:rPr>
              <a:t>context</a:t>
            </a:r>
          </a:p>
          <a:p>
            <a:endParaRPr lang="en-US" dirty="0">
              <a:solidFill>
                <a:srgbClr val="FF0000"/>
              </a:solidFill>
            </a:endParaRPr>
          </a:p>
          <a:p>
            <a:r>
              <a:rPr lang="en-US" dirty="0" smtClean="0"/>
              <a:t>If </a:t>
            </a:r>
            <a:r>
              <a:rPr lang="en-US" dirty="0"/>
              <a:t>these language skills are weakly </a:t>
            </a:r>
            <a:r>
              <a:rPr lang="en-US" dirty="0" smtClean="0"/>
              <a:t>developed</a:t>
            </a:r>
            <a:r>
              <a:rPr lang="en-US" dirty="0"/>
              <a:t> </a:t>
            </a:r>
            <a:r>
              <a:rPr lang="en-US" dirty="0" smtClean="0"/>
              <a:t>we have </a:t>
            </a:r>
            <a:r>
              <a:rPr lang="en-US" dirty="0"/>
              <a:t>difficulty predicting and understanding the causes and consequences of </a:t>
            </a:r>
            <a:r>
              <a:rPr lang="en-US" dirty="0" smtClean="0"/>
              <a:t>our </a:t>
            </a:r>
            <a:r>
              <a:rPr lang="en-US" dirty="0" err="1" smtClean="0"/>
              <a:t>behaviour</a:t>
            </a:r>
            <a:endParaRPr lang="en-US" dirty="0"/>
          </a:p>
        </p:txBody>
      </p:sp>
    </p:spTree>
    <p:extLst>
      <p:ext uri="{BB962C8B-B14F-4D97-AF65-F5344CB8AC3E}">
        <p14:creationId xmlns:p14="http://schemas.microsoft.com/office/powerpoint/2010/main" val="144308595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14600"/>
            <a:ext cx="8229600" cy="1143000"/>
          </a:xfrm>
        </p:spPr>
        <p:txBody>
          <a:bodyPr/>
          <a:lstStyle/>
          <a:p>
            <a:pPr>
              <a:defRPr/>
            </a:pPr>
            <a:r>
              <a:rPr lang="en-US" dirty="0" smtClean="0"/>
              <a:t>Where is your ‘self’?</a:t>
            </a:r>
            <a:endParaRPr lang="en-US" dirty="0"/>
          </a:p>
        </p:txBody>
      </p:sp>
    </p:spTree>
    <p:extLst>
      <p:ext uri="{BB962C8B-B14F-4D97-AF65-F5344CB8AC3E}">
        <p14:creationId xmlns:p14="http://schemas.microsoft.com/office/powerpoint/2010/main" val="207702354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 self as process problems emerge? Issues with discriminating own experiences</a:t>
            </a:r>
            <a:endParaRPr lang="en-US" dirty="0"/>
          </a:p>
        </p:txBody>
      </p:sp>
      <p:sp>
        <p:nvSpPr>
          <p:cNvPr id="3" name="Content Placeholder 2"/>
          <p:cNvSpPr>
            <a:spLocks noGrp="1"/>
          </p:cNvSpPr>
          <p:nvPr>
            <p:ph idx="1"/>
          </p:nvPr>
        </p:nvSpPr>
        <p:spPr>
          <a:xfrm>
            <a:off x="1981200" y="1959572"/>
            <a:ext cx="8229600" cy="4525963"/>
          </a:xfrm>
        </p:spPr>
        <p:txBody>
          <a:bodyPr>
            <a:normAutofit/>
          </a:bodyPr>
          <a:lstStyle/>
          <a:p>
            <a:r>
              <a:rPr lang="en-US" dirty="0"/>
              <a:t>Dominance of </a:t>
            </a:r>
            <a:r>
              <a:rPr lang="en-US" dirty="0" err="1"/>
              <a:t>pliance</a:t>
            </a:r>
            <a:endParaRPr lang="en-IE" dirty="0"/>
          </a:p>
          <a:p>
            <a:pPr marL="0" indent="0">
              <a:buNone/>
            </a:pPr>
            <a:r>
              <a:rPr lang="en-US" dirty="0"/>
              <a:t> </a:t>
            </a:r>
            <a:endParaRPr lang="en-IE" dirty="0"/>
          </a:p>
          <a:p>
            <a:r>
              <a:rPr lang="en-US" dirty="0"/>
              <a:t>Absence of emotional </a:t>
            </a:r>
            <a:r>
              <a:rPr lang="en-US" dirty="0" smtClean="0"/>
              <a:t>talk</a:t>
            </a:r>
            <a:endParaRPr lang="en-IE" dirty="0"/>
          </a:p>
          <a:p>
            <a:endParaRPr lang="en-IE" dirty="0"/>
          </a:p>
          <a:p>
            <a:r>
              <a:rPr lang="en-US" dirty="0" smtClean="0"/>
              <a:t>Avoidance (emerging later in life)</a:t>
            </a:r>
            <a:endParaRPr lang="en-IE" dirty="0"/>
          </a:p>
          <a:p>
            <a:pPr marL="0" indent="0">
              <a:buNone/>
            </a:pPr>
            <a:r>
              <a:rPr lang="en-US" dirty="0"/>
              <a:t> </a:t>
            </a:r>
            <a:endParaRPr lang="en-IE" dirty="0"/>
          </a:p>
          <a:p>
            <a:r>
              <a:rPr lang="en-US" dirty="0"/>
              <a:t>Deliberation </a:t>
            </a:r>
            <a:r>
              <a:rPr lang="en-US" dirty="0" smtClean="0"/>
              <a:t>distortion (caregiver says anxiety is weakness)</a:t>
            </a:r>
            <a:endParaRPr lang="en-IE" dirty="0"/>
          </a:p>
          <a:p>
            <a:pPr marL="0" indent="0">
              <a:buNone/>
            </a:pPr>
            <a:endParaRPr lang="en-IE" dirty="0"/>
          </a:p>
        </p:txBody>
      </p:sp>
    </p:spTree>
    <p:extLst>
      <p:ext uri="{BB962C8B-B14F-4D97-AF65-F5344CB8AC3E}">
        <p14:creationId xmlns:p14="http://schemas.microsoft.com/office/powerpoint/2010/main" val="105147444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27038"/>
            <a:ext cx="8229600" cy="1143000"/>
          </a:xfrm>
        </p:spPr>
        <p:txBody>
          <a:bodyPr>
            <a:normAutofit fontScale="90000"/>
          </a:bodyPr>
          <a:lstStyle/>
          <a:p>
            <a:r>
              <a:rPr lang="en-US" dirty="0" smtClean="0"/>
              <a:t>How to develop self as process</a:t>
            </a:r>
            <a:r>
              <a:rPr lang="en-US" dirty="0"/>
              <a:t> </a:t>
            </a:r>
            <a:r>
              <a:rPr lang="en-IE" dirty="0"/>
              <a:t/>
            </a:r>
            <a:br>
              <a:rPr lang="en-IE" dirty="0"/>
            </a:br>
            <a:endParaRPr lang="en-US" dirty="0"/>
          </a:p>
        </p:txBody>
      </p:sp>
      <p:sp>
        <p:nvSpPr>
          <p:cNvPr id="3" name="Content Placeholder 2"/>
          <p:cNvSpPr>
            <a:spLocks noGrp="1"/>
          </p:cNvSpPr>
          <p:nvPr>
            <p:ph idx="1"/>
          </p:nvPr>
        </p:nvSpPr>
        <p:spPr>
          <a:xfrm>
            <a:off x="1981200" y="745067"/>
            <a:ext cx="8229600" cy="5943600"/>
          </a:xfrm>
        </p:spPr>
        <p:txBody>
          <a:bodyPr>
            <a:normAutofit lnSpcReduction="10000"/>
          </a:bodyPr>
          <a:lstStyle/>
          <a:p>
            <a:pPr marL="0" indent="0">
              <a:buNone/>
            </a:pPr>
            <a:endParaRPr lang="en-US" dirty="0"/>
          </a:p>
          <a:p>
            <a:r>
              <a:rPr lang="en-US" dirty="0" smtClean="0"/>
              <a:t>Pick a </a:t>
            </a:r>
            <a:r>
              <a:rPr lang="en-US" dirty="0"/>
              <a:t>relatively non challenging emotional </a:t>
            </a:r>
            <a:r>
              <a:rPr lang="en-US" dirty="0" smtClean="0"/>
              <a:t>fluctuation </a:t>
            </a:r>
            <a:r>
              <a:rPr lang="en-US" dirty="0"/>
              <a:t>for the client to notice and acknowledge</a:t>
            </a:r>
            <a:r>
              <a:rPr lang="en-US" dirty="0" smtClean="0"/>
              <a:t>.</a:t>
            </a:r>
          </a:p>
          <a:p>
            <a:endParaRPr lang="en-IE" dirty="0"/>
          </a:p>
          <a:p>
            <a:r>
              <a:rPr lang="en-US" i="1" dirty="0">
                <a:solidFill>
                  <a:srgbClr val="FF0000"/>
                </a:solidFill>
              </a:rPr>
              <a:t>Close your eyes, sit so that your back is away from the chair or straight and upright.  Now become aware of your breathing. You don't need to try to control it. Just let yourself breath in and out, let yourself feel how it feels. Witness your breath. Try to be with your breathing for the </a:t>
            </a:r>
            <a:r>
              <a:rPr lang="en-US" i="1" dirty="0" smtClean="0">
                <a:solidFill>
                  <a:srgbClr val="FF0000"/>
                </a:solidFill>
              </a:rPr>
              <a:t>next minute. </a:t>
            </a:r>
            <a:r>
              <a:rPr lang="en-US" i="1" dirty="0">
                <a:solidFill>
                  <a:srgbClr val="FF0000"/>
                </a:solidFill>
              </a:rPr>
              <a:t>If at some time you think that it is silly or boring just let yourself sit there and notice that these are thoughts. Now hold your nose with your thumb and hand – notice what this feels like. Let go of your nose and notice if your feeling changes</a:t>
            </a:r>
            <a:r>
              <a:rPr lang="en-US" i="1" dirty="0" smtClean="0">
                <a:solidFill>
                  <a:srgbClr val="FF0000"/>
                </a:solidFill>
              </a:rPr>
              <a:t>.</a:t>
            </a:r>
            <a:r>
              <a:rPr lang="en-US" i="1" dirty="0">
                <a:solidFill>
                  <a:srgbClr val="FF0000"/>
                </a:solidFill>
              </a:rPr>
              <a:t> </a:t>
            </a:r>
            <a:endParaRPr lang="en-US" i="1" dirty="0" smtClean="0">
              <a:solidFill>
                <a:srgbClr val="FF0000"/>
              </a:solidFill>
            </a:endParaRPr>
          </a:p>
          <a:p>
            <a:pPr marL="0" indent="0">
              <a:buNone/>
            </a:pPr>
            <a:endParaRPr lang="en-IE" dirty="0">
              <a:solidFill>
                <a:srgbClr val="FF0000"/>
              </a:solidFill>
            </a:endParaRPr>
          </a:p>
        </p:txBody>
      </p:sp>
    </p:spTree>
    <p:extLst>
      <p:ext uri="{BB962C8B-B14F-4D97-AF65-F5344CB8AC3E}">
        <p14:creationId xmlns:p14="http://schemas.microsoft.com/office/powerpoint/2010/main" val="124308797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74698" y="2538982"/>
            <a:ext cx="10515600" cy="1325563"/>
          </a:xfrm>
        </p:spPr>
        <p:txBody>
          <a:bodyPr/>
          <a:lstStyle/>
          <a:p>
            <a:r>
              <a:rPr lang="en-US" b="1" dirty="0" smtClean="0"/>
              <a:t>Self as Context</a:t>
            </a:r>
            <a:endParaRPr lang="en-US" b="1" dirty="0"/>
          </a:p>
        </p:txBody>
      </p:sp>
      <p:pic>
        <p:nvPicPr>
          <p:cNvPr id="3" name="Picture 2"/>
          <p:cNvPicPr>
            <a:picLocks noChangeAspect="1"/>
          </p:cNvPicPr>
          <p:nvPr/>
        </p:nvPicPr>
        <p:blipFill>
          <a:blip r:embed="rId2"/>
          <a:stretch>
            <a:fillRect/>
          </a:stretch>
        </p:blipFill>
        <p:spPr>
          <a:xfrm>
            <a:off x="8187070" y="3565709"/>
            <a:ext cx="3325350" cy="2615592"/>
          </a:xfrm>
          <a:prstGeom prst="rect">
            <a:avLst/>
          </a:prstGeom>
        </p:spPr>
      </p:pic>
    </p:spTree>
    <p:extLst>
      <p:ext uri="{BB962C8B-B14F-4D97-AF65-F5344CB8AC3E}">
        <p14:creationId xmlns:p14="http://schemas.microsoft.com/office/powerpoint/2010/main" val="93585610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 as Context Definition</a:t>
            </a:r>
            <a:endParaRPr lang="en-US" dirty="0"/>
          </a:p>
        </p:txBody>
      </p:sp>
      <p:sp>
        <p:nvSpPr>
          <p:cNvPr id="3" name="Content Placeholder 2"/>
          <p:cNvSpPr>
            <a:spLocks noGrp="1"/>
          </p:cNvSpPr>
          <p:nvPr>
            <p:ph idx="1"/>
          </p:nvPr>
        </p:nvSpPr>
        <p:spPr/>
        <p:txBody>
          <a:bodyPr>
            <a:normAutofit/>
          </a:bodyPr>
          <a:lstStyle/>
          <a:p>
            <a:r>
              <a:rPr lang="en-GB" dirty="0"/>
              <a:t>In the broad sense, self as context has been described as a process involving </a:t>
            </a:r>
            <a:r>
              <a:rPr lang="en-GB" dirty="0">
                <a:solidFill>
                  <a:srgbClr val="FF0000"/>
                </a:solidFill>
              </a:rPr>
              <a:t>‘…the coming together and flexible social extension of deictic framing – especially I HERE NOW – to enable observation or description from a particular point of </a:t>
            </a:r>
            <a:r>
              <a:rPr lang="en-GB" dirty="0" smtClean="0">
                <a:solidFill>
                  <a:srgbClr val="FF0000"/>
                </a:solidFill>
              </a:rPr>
              <a:t>view </a:t>
            </a:r>
            <a:r>
              <a:rPr lang="en-GB" dirty="0">
                <a:solidFill>
                  <a:srgbClr val="FF0000"/>
                </a:solidFill>
              </a:rPr>
              <a:t>that facilitates as outcome </a:t>
            </a:r>
            <a:r>
              <a:rPr lang="en-GB" dirty="0" smtClean="0">
                <a:solidFill>
                  <a:srgbClr val="FF0000"/>
                </a:solidFill>
              </a:rPr>
              <a:t>a </a:t>
            </a:r>
            <a:r>
              <a:rPr lang="en-GB" dirty="0">
                <a:solidFill>
                  <a:srgbClr val="FF0000"/>
                </a:solidFill>
              </a:rPr>
              <a:t>wide variety of experience including </a:t>
            </a:r>
            <a:r>
              <a:rPr lang="en-GB" dirty="0" err="1">
                <a:solidFill>
                  <a:srgbClr val="FF0000"/>
                </a:solidFill>
              </a:rPr>
              <a:t>defusion</a:t>
            </a:r>
            <a:r>
              <a:rPr lang="en-GB" dirty="0">
                <a:solidFill>
                  <a:srgbClr val="FF0000"/>
                </a:solidFill>
              </a:rPr>
              <a:t>, acceptance, compassion, empathy, theory of mind and a transcendent sense of self’</a:t>
            </a:r>
            <a:r>
              <a:rPr lang="en-GB" dirty="0"/>
              <a:t> (Hayes, 2011). </a:t>
            </a:r>
            <a:endParaRPr lang="en-GB" dirty="0" smtClean="0"/>
          </a:p>
        </p:txBody>
      </p:sp>
    </p:spTree>
    <p:extLst>
      <p:ext uri="{BB962C8B-B14F-4D97-AF65-F5344CB8AC3E}">
        <p14:creationId xmlns:p14="http://schemas.microsoft.com/office/powerpoint/2010/main" val="76329249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 as Context Exercises</a:t>
            </a:r>
            <a:endParaRPr lang="en-US" dirty="0"/>
          </a:p>
        </p:txBody>
      </p:sp>
      <p:sp>
        <p:nvSpPr>
          <p:cNvPr id="3" name="Content Placeholder 2"/>
          <p:cNvSpPr>
            <a:spLocks noGrp="1"/>
          </p:cNvSpPr>
          <p:nvPr>
            <p:ph idx="1"/>
          </p:nvPr>
        </p:nvSpPr>
        <p:spPr>
          <a:xfrm>
            <a:off x="838200" y="1825625"/>
            <a:ext cx="3393558" cy="768719"/>
          </a:xfrm>
        </p:spPr>
        <p:txBody>
          <a:bodyPr/>
          <a:lstStyle/>
          <a:p>
            <a:pPr marL="0" indent="0">
              <a:buNone/>
            </a:pPr>
            <a:r>
              <a:rPr lang="en-US" dirty="0" smtClean="0">
                <a:solidFill>
                  <a:srgbClr val="FF0000"/>
                </a:solidFill>
              </a:rPr>
              <a:t>Observer you</a:t>
            </a:r>
            <a:endParaRPr lang="en-US" dirty="0">
              <a:solidFill>
                <a:srgbClr val="FF0000"/>
              </a:solidFill>
            </a:endParaRPr>
          </a:p>
        </p:txBody>
      </p:sp>
      <p:sp>
        <p:nvSpPr>
          <p:cNvPr id="4" name="Content Placeholder 2"/>
          <p:cNvSpPr txBox="1">
            <a:spLocks/>
          </p:cNvSpPr>
          <p:nvPr/>
        </p:nvSpPr>
        <p:spPr>
          <a:xfrm>
            <a:off x="391632" y="2990185"/>
            <a:ext cx="3393558" cy="7687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mtClean="0">
                <a:solidFill>
                  <a:srgbClr val="FF0000"/>
                </a:solidFill>
              </a:rPr>
              <a:t>Future you</a:t>
            </a:r>
            <a:endParaRPr lang="en-US">
              <a:solidFill>
                <a:srgbClr val="FF0000"/>
              </a:solidFill>
            </a:endParaRPr>
          </a:p>
        </p:txBody>
      </p:sp>
      <p:sp>
        <p:nvSpPr>
          <p:cNvPr id="5" name="Content Placeholder 2"/>
          <p:cNvSpPr txBox="1">
            <a:spLocks/>
          </p:cNvSpPr>
          <p:nvPr/>
        </p:nvSpPr>
        <p:spPr>
          <a:xfrm>
            <a:off x="1415903" y="4278201"/>
            <a:ext cx="3393558" cy="7687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smtClean="0">
                <a:solidFill>
                  <a:srgbClr val="FF0000"/>
                </a:solidFill>
              </a:rPr>
              <a:t>Inner Child</a:t>
            </a:r>
            <a:endParaRPr lang="en-US" dirty="0">
              <a:solidFill>
                <a:srgbClr val="FF0000"/>
              </a:solidFill>
            </a:endParaRPr>
          </a:p>
        </p:txBody>
      </p:sp>
      <p:sp>
        <p:nvSpPr>
          <p:cNvPr id="6" name="Content Placeholder 2"/>
          <p:cNvSpPr txBox="1">
            <a:spLocks/>
          </p:cNvSpPr>
          <p:nvPr/>
        </p:nvSpPr>
        <p:spPr>
          <a:xfrm>
            <a:off x="6464595" y="1807055"/>
            <a:ext cx="4423145" cy="7687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mtClean="0">
                <a:solidFill>
                  <a:srgbClr val="FF0000"/>
                </a:solidFill>
              </a:rPr>
              <a:t>Self compassion exercises</a:t>
            </a:r>
            <a:endParaRPr lang="en-US" dirty="0" smtClean="0">
              <a:solidFill>
                <a:srgbClr val="FF0000"/>
              </a:solidFill>
            </a:endParaRPr>
          </a:p>
        </p:txBody>
      </p:sp>
      <p:sp>
        <p:nvSpPr>
          <p:cNvPr id="7" name="Content Placeholder 2"/>
          <p:cNvSpPr txBox="1">
            <a:spLocks/>
          </p:cNvSpPr>
          <p:nvPr/>
        </p:nvSpPr>
        <p:spPr>
          <a:xfrm>
            <a:off x="3423682" y="2648983"/>
            <a:ext cx="3393558" cy="7687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mtClean="0">
                <a:solidFill>
                  <a:srgbClr val="FF0000"/>
                </a:solidFill>
              </a:rPr>
              <a:t>Mindfulness exercises</a:t>
            </a:r>
            <a:endParaRPr lang="en-US" dirty="0">
              <a:solidFill>
                <a:srgbClr val="FF0000"/>
              </a:solidFill>
            </a:endParaRPr>
          </a:p>
        </p:txBody>
      </p:sp>
      <p:sp>
        <p:nvSpPr>
          <p:cNvPr id="8" name="Content Placeholder 2"/>
          <p:cNvSpPr txBox="1">
            <a:spLocks/>
          </p:cNvSpPr>
          <p:nvPr/>
        </p:nvSpPr>
        <p:spPr>
          <a:xfrm>
            <a:off x="4596808" y="4278200"/>
            <a:ext cx="4440865" cy="7687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smtClean="0">
                <a:solidFill>
                  <a:srgbClr val="FF0000"/>
                </a:solidFill>
              </a:rPr>
              <a:t>Perspective </a:t>
            </a:r>
            <a:r>
              <a:rPr lang="en-US" smtClean="0">
                <a:solidFill>
                  <a:srgbClr val="FF0000"/>
                </a:solidFill>
              </a:rPr>
              <a:t>taking exercises</a:t>
            </a:r>
            <a:endParaRPr lang="en-US" dirty="0">
              <a:solidFill>
                <a:srgbClr val="FF0000"/>
              </a:solidFill>
            </a:endParaRPr>
          </a:p>
        </p:txBody>
      </p:sp>
      <p:sp>
        <p:nvSpPr>
          <p:cNvPr id="9" name="Content Placeholder 2"/>
          <p:cNvSpPr txBox="1">
            <a:spLocks/>
          </p:cNvSpPr>
          <p:nvPr/>
        </p:nvSpPr>
        <p:spPr>
          <a:xfrm>
            <a:off x="8203019" y="2965874"/>
            <a:ext cx="4440865" cy="7687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mtClean="0">
                <a:solidFill>
                  <a:srgbClr val="FF0000"/>
                </a:solidFill>
              </a:rPr>
              <a:t>Chessboard metaphor</a:t>
            </a:r>
            <a:endParaRPr lang="en-US" dirty="0">
              <a:solidFill>
                <a:srgbClr val="FF0000"/>
              </a:solidFill>
            </a:endParaRPr>
          </a:p>
        </p:txBody>
      </p:sp>
      <p:sp>
        <p:nvSpPr>
          <p:cNvPr id="10" name="Content Placeholder 2"/>
          <p:cNvSpPr txBox="1">
            <a:spLocks/>
          </p:cNvSpPr>
          <p:nvPr/>
        </p:nvSpPr>
        <p:spPr>
          <a:xfrm>
            <a:off x="6057014" y="5283512"/>
            <a:ext cx="3393558" cy="7687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smtClean="0">
                <a:solidFill>
                  <a:srgbClr val="FF0000"/>
                </a:solidFill>
              </a:rPr>
              <a:t>Who is noticing that?</a:t>
            </a:r>
            <a:endParaRPr lang="en-US" dirty="0">
              <a:solidFill>
                <a:srgbClr val="FF0000"/>
              </a:solidFill>
            </a:endParaRPr>
          </a:p>
        </p:txBody>
      </p:sp>
    </p:spTree>
    <p:extLst>
      <p:ext uri="{BB962C8B-B14F-4D97-AF65-F5344CB8AC3E}">
        <p14:creationId xmlns:p14="http://schemas.microsoft.com/office/powerpoint/2010/main" val="131131470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95" y="2458216"/>
            <a:ext cx="10515600" cy="1552665"/>
          </a:xfrm>
          <a:ln w="57150">
            <a:solidFill>
              <a:srgbClr val="FF0000"/>
            </a:solidFill>
          </a:ln>
        </p:spPr>
        <p:txBody>
          <a:bodyPr>
            <a:normAutofit fontScale="90000"/>
          </a:bodyPr>
          <a:lstStyle/>
          <a:p>
            <a:r>
              <a:rPr lang="en-US" dirty="0" smtClean="0"/>
              <a:t/>
            </a:r>
            <a:br>
              <a:rPr lang="en-US" dirty="0" smtClean="0"/>
            </a:br>
            <a:r>
              <a:rPr lang="en-US" dirty="0"/>
              <a:t/>
            </a:r>
            <a:br>
              <a:rPr lang="en-US" dirty="0"/>
            </a:br>
            <a:r>
              <a:rPr lang="en-US" dirty="0"/>
              <a:t>H</a:t>
            </a:r>
            <a:r>
              <a:rPr lang="en-US" dirty="0" smtClean="0"/>
              <a:t>ow </a:t>
            </a:r>
            <a:r>
              <a:rPr lang="en-US" dirty="0"/>
              <a:t>can we find a balance between stability in the self and variability in the </a:t>
            </a:r>
            <a:r>
              <a:rPr lang="en-US" dirty="0" err="1" smtClean="0"/>
              <a:t>behavioural</a:t>
            </a:r>
            <a:r>
              <a:rPr lang="en-US" dirty="0" smtClean="0"/>
              <a:t> </a:t>
            </a:r>
            <a:r>
              <a:rPr lang="en-US" dirty="0"/>
              <a:t>repertoire? </a:t>
            </a:r>
            <a:br>
              <a:rPr lang="en-US" dirty="0"/>
            </a:br>
            <a:r>
              <a:rPr lang="en-US" dirty="0"/>
              <a:t/>
            </a:r>
            <a:br>
              <a:rPr lang="en-US" dirty="0"/>
            </a:br>
            <a:endParaRPr lang="en-US" dirty="0"/>
          </a:p>
        </p:txBody>
      </p:sp>
    </p:spTree>
    <p:extLst>
      <p:ext uri="{BB962C8B-B14F-4D97-AF65-F5344CB8AC3E}">
        <p14:creationId xmlns:p14="http://schemas.microsoft.com/office/powerpoint/2010/main" val="163316710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metaphor</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a:t>A</a:t>
            </a:r>
            <a:r>
              <a:rPr lang="en-US" dirty="0" smtClean="0"/>
              <a:t> </a:t>
            </a:r>
            <a:r>
              <a:rPr lang="en-US" dirty="0"/>
              <a:t>stable </a:t>
            </a:r>
            <a:r>
              <a:rPr lang="en-US" dirty="0" smtClean="0"/>
              <a:t>position </a:t>
            </a:r>
            <a:r>
              <a:rPr lang="en-US" dirty="0"/>
              <a:t>allows </a:t>
            </a:r>
            <a:endParaRPr lang="en-US" dirty="0" smtClean="0"/>
          </a:p>
          <a:p>
            <a:pPr marL="0" indent="0">
              <a:buNone/>
            </a:pPr>
            <a:r>
              <a:rPr lang="en-US" dirty="0" smtClean="0"/>
              <a:t>you </a:t>
            </a:r>
            <a:r>
              <a:rPr lang="en-US" dirty="0"/>
              <a:t>to get a </a:t>
            </a:r>
            <a:r>
              <a:rPr lang="en-US" dirty="0" smtClean="0"/>
              <a:t>better </a:t>
            </a:r>
            <a:r>
              <a:rPr lang="en-US" dirty="0"/>
              <a:t>perspective </a:t>
            </a:r>
            <a:endParaRPr lang="en-US" dirty="0" smtClean="0"/>
          </a:p>
          <a:p>
            <a:pPr marL="0" indent="0">
              <a:buNone/>
            </a:pPr>
            <a:r>
              <a:rPr lang="en-US" dirty="0" smtClean="0"/>
              <a:t>on </a:t>
            </a:r>
            <a:r>
              <a:rPr lang="en-US" dirty="0"/>
              <a:t>things</a:t>
            </a:r>
            <a:r>
              <a:rPr lang="en-US" dirty="0" smtClean="0"/>
              <a:t>.</a:t>
            </a:r>
          </a:p>
          <a:p>
            <a:endParaRPr lang="sk-SK" dirty="0"/>
          </a:p>
          <a:p>
            <a:r>
              <a:rPr lang="en-US" dirty="0"/>
              <a:t>When the photographer sets the camera down in one location this sets the perspective. If after allowing the camera to take pictures over a particular period the photographer then reviews the results she will see how the scenes change over time. For example, she will see that the exact same spot changes from darkness to light, that things enter the view and leave, and even that things constantly in view change in appearance across time. </a:t>
            </a:r>
          </a:p>
        </p:txBody>
      </p:sp>
      <p:pic>
        <p:nvPicPr>
          <p:cNvPr id="4" name="Picture 3"/>
          <p:cNvPicPr>
            <a:picLocks noChangeAspect="1"/>
          </p:cNvPicPr>
          <p:nvPr/>
        </p:nvPicPr>
        <p:blipFill>
          <a:blip r:embed="rId3"/>
          <a:stretch>
            <a:fillRect/>
          </a:stretch>
        </p:blipFill>
        <p:spPr>
          <a:xfrm>
            <a:off x="5942162" y="852201"/>
            <a:ext cx="5411638" cy="2357827"/>
          </a:xfrm>
          <a:prstGeom prst="rect">
            <a:avLst/>
          </a:prstGeom>
        </p:spPr>
      </p:pic>
    </p:spTree>
    <p:extLst>
      <p:ext uri="{BB962C8B-B14F-4D97-AF65-F5344CB8AC3E}">
        <p14:creationId xmlns:p14="http://schemas.microsoft.com/office/powerpoint/2010/main" val="178897738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29383" y="3148475"/>
            <a:ext cx="301686" cy="646331"/>
          </a:xfrm>
          <a:prstGeom prst="rect">
            <a:avLst/>
          </a:prstGeom>
          <a:noFill/>
        </p:spPr>
        <p:txBody>
          <a:bodyPr wrap="none" rtlCol="0">
            <a:spAutoFit/>
          </a:bodyPr>
          <a:lstStyle/>
          <a:p>
            <a:r>
              <a:rPr lang="en-US" sz="3600" smtClean="0"/>
              <a:t>I</a:t>
            </a:r>
            <a:endParaRPr lang="en-US" sz="3600" dirty="0"/>
          </a:p>
        </p:txBody>
      </p:sp>
      <p:sp>
        <p:nvSpPr>
          <p:cNvPr id="5" name="TextBox 4"/>
          <p:cNvSpPr txBox="1"/>
          <p:nvPr/>
        </p:nvSpPr>
        <p:spPr>
          <a:xfrm>
            <a:off x="993914" y="5115339"/>
            <a:ext cx="1979132" cy="1200329"/>
          </a:xfrm>
          <a:prstGeom prst="rect">
            <a:avLst/>
          </a:prstGeom>
          <a:noFill/>
        </p:spPr>
        <p:txBody>
          <a:bodyPr wrap="none" rtlCol="0">
            <a:spAutoFit/>
          </a:bodyPr>
          <a:lstStyle/>
          <a:p>
            <a:r>
              <a:rPr lang="en-US" b="1" dirty="0" smtClean="0"/>
              <a:t>My Thoughts</a:t>
            </a:r>
          </a:p>
          <a:p>
            <a:r>
              <a:rPr lang="en-US" dirty="0" smtClean="0"/>
              <a:t>’I am silly’</a:t>
            </a:r>
          </a:p>
          <a:p>
            <a:r>
              <a:rPr lang="en-US" dirty="0" smtClean="0"/>
              <a:t>‘I am caring’</a:t>
            </a:r>
          </a:p>
          <a:p>
            <a:r>
              <a:rPr lang="en-US" dirty="0" smtClean="0"/>
              <a:t>’I am bad at </a:t>
            </a:r>
            <a:r>
              <a:rPr lang="en-US" dirty="0" err="1" smtClean="0"/>
              <a:t>maths</a:t>
            </a:r>
            <a:r>
              <a:rPr lang="en-US" dirty="0" smtClean="0"/>
              <a:t>’</a:t>
            </a:r>
            <a:endParaRPr lang="en-US" dirty="0"/>
          </a:p>
        </p:txBody>
      </p:sp>
      <p:sp>
        <p:nvSpPr>
          <p:cNvPr id="6" name="TextBox 5"/>
          <p:cNvSpPr txBox="1"/>
          <p:nvPr/>
        </p:nvSpPr>
        <p:spPr>
          <a:xfrm>
            <a:off x="4440713" y="5115339"/>
            <a:ext cx="1574021" cy="1200329"/>
          </a:xfrm>
          <a:prstGeom prst="rect">
            <a:avLst/>
          </a:prstGeom>
          <a:noFill/>
        </p:spPr>
        <p:txBody>
          <a:bodyPr wrap="none" rtlCol="0">
            <a:spAutoFit/>
          </a:bodyPr>
          <a:lstStyle/>
          <a:p>
            <a:r>
              <a:rPr lang="en-US" b="1" dirty="0" smtClean="0"/>
              <a:t>My Sensations</a:t>
            </a:r>
          </a:p>
          <a:p>
            <a:r>
              <a:rPr lang="en-US" dirty="0" smtClean="0"/>
              <a:t>Cravings</a:t>
            </a:r>
          </a:p>
          <a:p>
            <a:r>
              <a:rPr lang="en-US" dirty="0" smtClean="0"/>
              <a:t>Tingles</a:t>
            </a:r>
          </a:p>
          <a:p>
            <a:r>
              <a:rPr lang="en-US" dirty="0" smtClean="0"/>
              <a:t>Cramps</a:t>
            </a:r>
          </a:p>
        </p:txBody>
      </p:sp>
      <p:sp>
        <p:nvSpPr>
          <p:cNvPr id="7" name="TextBox 6"/>
          <p:cNvSpPr txBox="1"/>
          <p:nvPr/>
        </p:nvSpPr>
        <p:spPr>
          <a:xfrm>
            <a:off x="8038678" y="5115339"/>
            <a:ext cx="1317990" cy="1200329"/>
          </a:xfrm>
          <a:prstGeom prst="rect">
            <a:avLst/>
          </a:prstGeom>
          <a:noFill/>
        </p:spPr>
        <p:txBody>
          <a:bodyPr wrap="none" rtlCol="0">
            <a:spAutoFit/>
          </a:bodyPr>
          <a:lstStyle/>
          <a:p>
            <a:r>
              <a:rPr lang="en-US" b="1" dirty="0" smtClean="0"/>
              <a:t>My Feelings</a:t>
            </a:r>
          </a:p>
          <a:p>
            <a:r>
              <a:rPr lang="en-US" dirty="0" smtClean="0"/>
              <a:t>Jealousy</a:t>
            </a:r>
          </a:p>
          <a:p>
            <a:r>
              <a:rPr lang="en-US" dirty="0" smtClean="0"/>
              <a:t>Anxiety</a:t>
            </a:r>
          </a:p>
          <a:p>
            <a:r>
              <a:rPr lang="en-US" dirty="0" smtClean="0"/>
              <a:t>Sadness</a:t>
            </a:r>
          </a:p>
        </p:txBody>
      </p:sp>
      <p:cxnSp>
        <p:nvCxnSpPr>
          <p:cNvPr id="9" name="Straight Connector 8"/>
          <p:cNvCxnSpPr/>
          <p:nvPr/>
        </p:nvCxnSpPr>
        <p:spPr>
          <a:xfrm flipH="1">
            <a:off x="2384296" y="3877339"/>
            <a:ext cx="1697512" cy="8776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6" idx="0"/>
          </p:cNvCxnSpPr>
          <p:nvPr/>
        </p:nvCxnSpPr>
        <p:spPr>
          <a:xfrm>
            <a:off x="5168349" y="3906366"/>
            <a:ext cx="59375" cy="12089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984277" y="3906366"/>
            <a:ext cx="1927272" cy="1076451"/>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919369" y="4072018"/>
            <a:ext cx="1345176" cy="923330"/>
          </a:xfrm>
          <a:prstGeom prst="rect">
            <a:avLst/>
          </a:prstGeom>
          <a:solidFill>
            <a:schemeClr val="bg1"/>
          </a:solidFill>
        </p:spPr>
        <p:txBody>
          <a:bodyPr wrap="none" rtlCol="0">
            <a:spAutoFit/>
          </a:bodyPr>
          <a:lstStyle/>
          <a:p>
            <a:r>
              <a:rPr lang="en-US" dirty="0" smtClean="0">
                <a:solidFill>
                  <a:srgbClr val="FF0000"/>
                </a:solidFill>
              </a:rPr>
              <a:t>Hierarchical </a:t>
            </a:r>
          </a:p>
          <a:p>
            <a:r>
              <a:rPr lang="en-US" dirty="0" smtClean="0">
                <a:solidFill>
                  <a:srgbClr val="FF0000"/>
                </a:solidFill>
              </a:rPr>
              <a:t>Relation</a:t>
            </a:r>
          </a:p>
          <a:p>
            <a:r>
              <a:rPr lang="en-US" dirty="0" smtClean="0">
                <a:solidFill>
                  <a:srgbClr val="FF0000"/>
                </a:solidFill>
              </a:rPr>
              <a:t>(includes)</a:t>
            </a:r>
          </a:p>
        </p:txBody>
      </p:sp>
      <p:sp>
        <p:nvSpPr>
          <p:cNvPr id="18" name="TextBox 17"/>
          <p:cNvSpPr txBox="1"/>
          <p:nvPr/>
        </p:nvSpPr>
        <p:spPr>
          <a:xfrm>
            <a:off x="4511808" y="4091032"/>
            <a:ext cx="1345176" cy="923330"/>
          </a:xfrm>
          <a:prstGeom prst="rect">
            <a:avLst/>
          </a:prstGeom>
          <a:solidFill>
            <a:schemeClr val="bg1"/>
          </a:solidFill>
        </p:spPr>
        <p:txBody>
          <a:bodyPr wrap="none" rtlCol="0">
            <a:spAutoFit/>
          </a:bodyPr>
          <a:lstStyle/>
          <a:p>
            <a:r>
              <a:rPr lang="en-US" dirty="0" smtClean="0">
                <a:solidFill>
                  <a:srgbClr val="FF0000"/>
                </a:solidFill>
              </a:rPr>
              <a:t>Hierarchical </a:t>
            </a:r>
          </a:p>
          <a:p>
            <a:r>
              <a:rPr lang="en-US" dirty="0" smtClean="0">
                <a:solidFill>
                  <a:srgbClr val="FF0000"/>
                </a:solidFill>
              </a:rPr>
              <a:t>Relation</a:t>
            </a:r>
          </a:p>
          <a:p>
            <a:r>
              <a:rPr lang="en-US" dirty="0">
                <a:solidFill>
                  <a:srgbClr val="FF0000"/>
                </a:solidFill>
              </a:rPr>
              <a:t>(includes</a:t>
            </a:r>
            <a:r>
              <a:rPr lang="en-US" dirty="0" smtClean="0">
                <a:solidFill>
                  <a:srgbClr val="FF0000"/>
                </a:solidFill>
              </a:rPr>
              <a:t>)</a:t>
            </a:r>
            <a:endParaRPr lang="en-US" dirty="0">
              <a:solidFill>
                <a:srgbClr val="FF0000"/>
              </a:solidFill>
            </a:endParaRPr>
          </a:p>
        </p:txBody>
      </p:sp>
      <p:sp>
        <p:nvSpPr>
          <p:cNvPr id="19" name="TextBox 18"/>
          <p:cNvSpPr txBox="1"/>
          <p:nvPr/>
        </p:nvSpPr>
        <p:spPr>
          <a:xfrm>
            <a:off x="6459848" y="3988615"/>
            <a:ext cx="1345176" cy="923330"/>
          </a:xfrm>
          <a:prstGeom prst="rect">
            <a:avLst/>
          </a:prstGeom>
          <a:solidFill>
            <a:schemeClr val="bg1"/>
          </a:solidFill>
        </p:spPr>
        <p:txBody>
          <a:bodyPr wrap="none" rtlCol="0">
            <a:spAutoFit/>
          </a:bodyPr>
          <a:lstStyle/>
          <a:p>
            <a:r>
              <a:rPr lang="en-US" dirty="0" smtClean="0">
                <a:solidFill>
                  <a:srgbClr val="FF0000"/>
                </a:solidFill>
              </a:rPr>
              <a:t>Hierarchical </a:t>
            </a:r>
          </a:p>
          <a:p>
            <a:r>
              <a:rPr lang="en-US" dirty="0" smtClean="0">
                <a:solidFill>
                  <a:srgbClr val="FF0000"/>
                </a:solidFill>
              </a:rPr>
              <a:t>Relation </a:t>
            </a:r>
          </a:p>
          <a:p>
            <a:r>
              <a:rPr lang="en-US" dirty="0" smtClean="0">
                <a:solidFill>
                  <a:srgbClr val="FF0000"/>
                </a:solidFill>
              </a:rPr>
              <a:t>(includes)</a:t>
            </a:r>
            <a:endParaRPr lang="en-US" dirty="0">
              <a:solidFill>
                <a:srgbClr val="FF0000"/>
              </a:solidFill>
            </a:endParaRPr>
          </a:p>
        </p:txBody>
      </p:sp>
      <p:cxnSp>
        <p:nvCxnSpPr>
          <p:cNvPr id="20" name="Straight Connector 19"/>
          <p:cNvCxnSpPr>
            <a:stCxn id="6" idx="1"/>
          </p:cNvCxnSpPr>
          <p:nvPr/>
        </p:nvCxnSpPr>
        <p:spPr>
          <a:xfrm flipH="1" flipV="1">
            <a:off x="2510181" y="5715503"/>
            <a:ext cx="1930532" cy="1"/>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743201" y="5392337"/>
            <a:ext cx="1637243" cy="646331"/>
          </a:xfrm>
          <a:prstGeom prst="rect">
            <a:avLst/>
          </a:prstGeom>
          <a:solidFill>
            <a:schemeClr val="bg1"/>
          </a:solidFill>
        </p:spPr>
        <p:txBody>
          <a:bodyPr wrap="none" rtlCol="0">
            <a:spAutoFit/>
          </a:bodyPr>
          <a:lstStyle/>
          <a:p>
            <a:r>
              <a:rPr lang="en-US" dirty="0" smtClean="0">
                <a:solidFill>
                  <a:srgbClr val="FF0000"/>
                </a:solidFill>
              </a:rPr>
              <a:t>Coordination</a:t>
            </a:r>
          </a:p>
          <a:p>
            <a:r>
              <a:rPr lang="en-US" dirty="0" smtClean="0">
                <a:solidFill>
                  <a:srgbClr val="FF0000"/>
                </a:solidFill>
              </a:rPr>
              <a:t>Relation (Mine)</a:t>
            </a:r>
          </a:p>
        </p:txBody>
      </p:sp>
      <p:cxnSp>
        <p:nvCxnSpPr>
          <p:cNvPr id="24" name="Straight Connector 23"/>
          <p:cNvCxnSpPr/>
          <p:nvPr/>
        </p:nvCxnSpPr>
        <p:spPr>
          <a:xfrm flipH="1">
            <a:off x="5885082" y="5857462"/>
            <a:ext cx="2153596" cy="26503"/>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089747" y="5502170"/>
            <a:ext cx="1637243" cy="646331"/>
          </a:xfrm>
          <a:prstGeom prst="rect">
            <a:avLst/>
          </a:prstGeom>
          <a:solidFill>
            <a:schemeClr val="bg1"/>
          </a:solidFill>
        </p:spPr>
        <p:txBody>
          <a:bodyPr wrap="none" rtlCol="0">
            <a:spAutoFit/>
          </a:bodyPr>
          <a:lstStyle/>
          <a:p>
            <a:r>
              <a:rPr lang="en-US" dirty="0" smtClean="0">
                <a:solidFill>
                  <a:srgbClr val="FF0000"/>
                </a:solidFill>
              </a:rPr>
              <a:t>Coordination</a:t>
            </a:r>
          </a:p>
          <a:p>
            <a:r>
              <a:rPr lang="en-US" dirty="0" smtClean="0">
                <a:solidFill>
                  <a:srgbClr val="FF0000"/>
                </a:solidFill>
              </a:rPr>
              <a:t>Relation (Mine)</a:t>
            </a:r>
          </a:p>
        </p:txBody>
      </p:sp>
      <p:sp>
        <p:nvSpPr>
          <p:cNvPr id="21" name="TextBox 20"/>
          <p:cNvSpPr txBox="1"/>
          <p:nvPr/>
        </p:nvSpPr>
        <p:spPr>
          <a:xfrm>
            <a:off x="390479" y="1957582"/>
            <a:ext cx="301686" cy="646331"/>
          </a:xfrm>
          <a:prstGeom prst="rect">
            <a:avLst/>
          </a:prstGeom>
          <a:noFill/>
        </p:spPr>
        <p:txBody>
          <a:bodyPr wrap="none" rtlCol="0">
            <a:spAutoFit/>
          </a:bodyPr>
          <a:lstStyle/>
          <a:p>
            <a:r>
              <a:rPr lang="en-US" sz="3600" dirty="0" smtClean="0"/>
              <a:t>I</a:t>
            </a:r>
            <a:endParaRPr lang="en-US" sz="3600" dirty="0"/>
          </a:p>
        </p:txBody>
      </p:sp>
      <p:sp>
        <p:nvSpPr>
          <p:cNvPr id="26" name="TextBox 25"/>
          <p:cNvSpPr txBox="1"/>
          <p:nvPr/>
        </p:nvSpPr>
        <p:spPr>
          <a:xfrm>
            <a:off x="2919369" y="1646629"/>
            <a:ext cx="1979132" cy="1200329"/>
          </a:xfrm>
          <a:prstGeom prst="rect">
            <a:avLst/>
          </a:prstGeom>
          <a:noFill/>
        </p:spPr>
        <p:txBody>
          <a:bodyPr wrap="none" rtlCol="0">
            <a:spAutoFit/>
          </a:bodyPr>
          <a:lstStyle/>
          <a:p>
            <a:r>
              <a:rPr lang="en-US" b="1" dirty="0" smtClean="0"/>
              <a:t>My Thoughts</a:t>
            </a:r>
          </a:p>
          <a:p>
            <a:r>
              <a:rPr lang="en-US" dirty="0" smtClean="0"/>
              <a:t>’I am silly’</a:t>
            </a:r>
          </a:p>
          <a:p>
            <a:r>
              <a:rPr lang="en-US" dirty="0" smtClean="0"/>
              <a:t>‘I am caring’</a:t>
            </a:r>
          </a:p>
          <a:p>
            <a:r>
              <a:rPr lang="en-US" dirty="0" smtClean="0"/>
              <a:t>’I am bad at </a:t>
            </a:r>
            <a:r>
              <a:rPr lang="en-US" dirty="0" err="1" smtClean="0"/>
              <a:t>maths</a:t>
            </a:r>
            <a:r>
              <a:rPr lang="en-US" dirty="0" smtClean="0"/>
              <a:t>’</a:t>
            </a:r>
            <a:endParaRPr lang="en-US" dirty="0"/>
          </a:p>
        </p:txBody>
      </p:sp>
      <p:sp>
        <p:nvSpPr>
          <p:cNvPr id="27" name="TextBox 26"/>
          <p:cNvSpPr txBox="1"/>
          <p:nvPr/>
        </p:nvSpPr>
        <p:spPr>
          <a:xfrm>
            <a:off x="6494800" y="1624981"/>
            <a:ext cx="1574021" cy="1200329"/>
          </a:xfrm>
          <a:prstGeom prst="rect">
            <a:avLst/>
          </a:prstGeom>
          <a:noFill/>
        </p:spPr>
        <p:txBody>
          <a:bodyPr wrap="none" rtlCol="0">
            <a:spAutoFit/>
          </a:bodyPr>
          <a:lstStyle/>
          <a:p>
            <a:r>
              <a:rPr lang="en-US" b="1" dirty="0" smtClean="0"/>
              <a:t>My Sensations</a:t>
            </a:r>
          </a:p>
          <a:p>
            <a:r>
              <a:rPr lang="en-US" dirty="0" smtClean="0"/>
              <a:t>Cravings</a:t>
            </a:r>
          </a:p>
          <a:p>
            <a:r>
              <a:rPr lang="en-US" dirty="0" smtClean="0"/>
              <a:t>Tingles</a:t>
            </a:r>
          </a:p>
          <a:p>
            <a:r>
              <a:rPr lang="en-US" dirty="0" smtClean="0"/>
              <a:t>Cramps</a:t>
            </a:r>
          </a:p>
        </p:txBody>
      </p:sp>
      <p:sp>
        <p:nvSpPr>
          <p:cNvPr id="28" name="TextBox 27"/>
          <p:cNvSpPr txBox="1"/>
          <p:nvPr/>
        </p:nvSpPr>
        <p:spPr>
          <a:xfrm>
            <a:off x="10092765" y="1624981"/>
            <a:ext cx="1317990" cy="1200329"/>
          </a:xfrm>
          <a:prstGeom prst="rect">
            <a:avLst/>
          </a:prstGeom>
          <a:noFill/>
        </p:spPr>
        <p:txBody>
          <a:bodyPr wrap="none" rtlCol="0">
            <a:spAutoFit/>
          </a:bodyPr>
          <a:lstStyle/>
          <a:p>
            <a:r>
              <a:rPr lang="en-US" b="1" dirty="0" smtClean="0"/>
              <a:t>My Feelings</a:t>
            </a:r>
          </a:p>
          <a:p>
            <a:r>
              <a:rPr lang="en-US" dirty="0" smtClean="0"/>
              <a:t>Jealousy</a:t>
            </a:r>
          </a:p>
          <a:p>
            <a:r>
              <a:rPr lang="en-US" dirty="0" smtClean="0"/>
              <a:t>Anxiety</a:t>
            </a:r>
          </a:p>
          <a:p>
            <a:r>
              <a:rPr lang="en-US" dirty="0" smtClean="0"/>
              <a:t>Sadness</a:t>
            </a:r>
          </a:p>
        </p:txBody>
      </p:sp>
      <p:cxnSp>
        <p:nvCxnSpPr>
          <p:cNvPr id="35" name="Straight Connector 34"/>
          <p:cNvCxnSpPr/>
          <p:nvPr/>
        </p:nvCxnSpPr>
        <p:spPr>
          <a:xfrm flipH="1" flipV="1">
            <a:off x="4564268" y="2225145"/>
            <a:ext cx="1930532" cy="1"/>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797288" y="1901979"/>
            <a:ext cx="1577932" cy="646331"/>
          </a:xfrm>
          <a:prstGeom prst="rect">
            <a:avLst/>
          </a:prstGeom>
          <a:solidFill>
            <a:schemeClr val="bg1"/>
          </a:solidFill>
        </p:spPr>
        <p:txBody>
          <a:bodyPr wrap="none" rtlCol="0">
            <a:spAutoFit/>
          </a:bodyPr>
          <a:lstStyle/>
          <a:p>
            <a:r>
              <a:rPr lang="en-US" dirty="0" smtClean="0">
                <a:solidFill>
                  <a:srgbClr val="FF0000"/>
                </a:solidFill>
              </a:rPr>
              <a:t>Coordination</a:t>
            </a:r>
          </a:p>
          <a:p>
            <a:r>
              <a:rPr lang="en-US" dirty="0" smtClean="0">
                <a:solidFill>
                  <a:srgbClr val="FF0000"/>
                </a:solidFill>
              </a:rPr>
              <a:t>Relation (=Me)</a:t>
            </a:r>
          </a:p>
        </p:txBody>
      </p:sp>
      <p:cxnSp>
        <p:nvCxnSpPr>
          <p:cNvPr id="37" name="Straight Connector 36"/>
          <p:cNvCxnSpPr/>
          <p:nvPr/>
        </p:nvCxnSpPr>
        <p:spPr>
          <a:xfrm flipH="1">
            <a:off x="7939169" y="2367104"/>
            <a:ext cx="2153596" cy="26503"/>
          </a:xfrm>
          <a:prstGeom prst="line">
            <a:avLst/>
          </a:prstGeom>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8143834" y="2011812"/>
            <a:ext cx="1577932" cy="646331"/>
          </a:xfrm>
          <a:prstGeom prst="rect">
            <a:avLst/>
          </a:prstGeom>
          <a:solidFill>
            <a:schemeClr val="bg1"/>
          </a:solidFill>
        </p:spPr>
        <p:txBody>
          <a:bodyPr wrap="none" rtlCol="0">
            <a:spAutoFit/>
          </a:bodyPr>
          <a:lstStyle/>
          <a:p>
            <a:r>
              <a:rPr lang="en-US" dirty="0" smtClean="0">
                <a:solidFill>
                  <a:srgbClr val="FF0000"/>
                </a:solidFill>
              </a:rPr>
              <a:t>Coordination</a:t>
            </a:r>
          </a:p>
          <a:p>
            <a:r>
              <a:rPr lang="en-US" dirty="0" smtClean="0">
                <a:solidFill>
                  <a:srgbClr val="FF0000"/>
                </a:solidFill>
              </a:rPr>
              <a:t>Relation (=Me)</a:t>
            </a:r>
          </a:p>
        </p:txBody>
      </p:sp>
      <p:cxnSp>
        <p:nvCxnSpPr>
          <p:cNvPr id="39" name="Straight Connector 38"/>
          <p:cNvCxnSpPr/>
          <p:nvPr/>
        </p:nvCxnSpPr>
        <p:spPr>
          <a:xfrm flipH="1" flipV="1">
            <a:off x="996457" y="2280747"/>
            <a:ext cx="1930532" cy="1"/>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237807" y="1905439"/>
            <a:ext cx="1577932" cy="646331"/>
          </a:xfrm>
          <a:prstGeom prst="rect">
            <a:avLst/>
          </a:prstGeom>
          <a:solidFill>
            <a:schemeClr val="bg1"/>
          </a:solidFill>
        </p:spPr>
        <p:txBody>
          <a:bodyPr wrap="none" rtlCol="0">
            <a:spAutoFit/>
          </a:bodyPr>
          <a:lstStyle/>
          <a:p>
            <a:r>
              <a:rPr lang="en-US" dirty="0" smtClean="0">
                <a:solidFill>
                  <a:srgbClr val="FF0000"/>
                </a:solidFill>
              </a:rPr>
              <a:t>Coordination</a:t>
            </a:r>
          </a:p>
          <a:p>
            <a:r>
              <a:rPr lang="en-US" dirty="0" smtClean="0">
                <a:solidFill>
                  <a:srgbClr val="FF0000"/>
                </a:solidFill>
              </a:rPr>
              <a:t>Relation (=Me)</a:t>
            </a:r>
          </a:p>
        </p:txBody>
      </p:sp>
      <p:cxnSp>
        <p:nvCxnSpPr>
          <p:cNvPr id="14" name="Straight Connector 13"/>
          <p:cNvCxnSpPr/>
          <p:nvPr/>
        </p:nvCxnSpPr>
        <p:spPr>
          <a:xfrm>
            <a:off x="692165" y="3148475"/>
            <a:ext cx="1005959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90479" y="583095"/>
            <a:ext cx="1683346" cy="646331"/>
          </a:xfrm>
          <a:prstGeom prst="rect">
            <a:avLst/>
          </a:prstGeom>
          <a:noFill/>
        </p:spPr>
        <p:txBody>
          <a:bodyPr wrap="none" rtlCol="0">
            <a:spAutoFit/>
          </a:bodyPr>
          <a:lstStyle/>
          <a:p>
            <a:r>
              <a:rPr lang="en-US" sz="3600" dirty="0" smtClean="0"/>
              <a:t>Content</a:t>
            </a:r>
            <a:endParaRPr lang="en-US" sz="3600" dirty="0"/>
          </a:p>
        </p:txBody>
      </p:sp>
      <p:sp>
        <p:nvSpPr>
          <p:cNvPr id="41" name="TextBox 40"/>
          <p:cNvSpPr txBox="1"/>
          <p:nvPr/>
        </p:nvSpPr>
        <p:spPr>
          <a:xfrm>
            <a:off x="390479" y="3471640"/>
            <a:ext cx="1639808" cy="646331"/>
          </a:xfrm>
          <a:prstGeom prst="rect">
            <a:avLst/>
          </a:prstGeom>
          <a:noFill/>
        </p:spPr>
        <p:txBody>
          <a:bodyPr wrap="none" rtlCol="0">
            <a:spAutoFit/>
          </a:bodyPr>
          <a:lstStyle/>
          <a:p>
            <a:r>
              <a:rPr lang="en-US" sz="3600" dirty="0" smtClean="0"/>
              <a:t>Context</a:t>
            </a:r>
            <a:endParaRPr lang="en-US" sz="3600" dirty="0"/>
          </a:p>
        </p:txBody>
      </p:sp>
    </p:spTree>
    <p:extLst>
      <p:ext uri="{BB962C8B-B14F-4D97-AF65-F5344CB8AC3E}">
        <p14:creationId xmlns:p14="http://schemas.microsoft.com/office/powerpoint/2010/main" val="42438485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l" rtl="0">
              <a:lnSpc>
                <a:spcPct val="90000"/>
              </a:lnSpc>
              <a:spcBef>
                <a:spcPct val="0"/>
              </a:spcBef>
            </a:pPr>
            <a:r>
              <a:rPr lang="en-US" sz="3600" b="1" dirty="0" smtClean="0"/>
              <a:t>Self </a:t>
            </a:r>
            <a:r>
              <a:rPr lang="en-US" sz="3600" b="1" smtClean="0"/>
              <a:t>as Context - Flexible </a:t>
            </a:r>
            <a:r>
              <a:rPr lang="en-US" sz="3600" b="1" dirty="0" smtClean="0"/>
              <a:t>Self-</a:t>
            </a:r>
            <a:r>
              <a:rPr lang="en-US" sz="3600" b="1" dirty="0" err="1" smtClean="0"/>
              <a:t>ing</a:t>
            </a:r>
            <a:r>
              <a:rPr lang="en-US" sz="3600" b="1" dirty="0" smtClean="0"/>
              <a:t>- How to Do It</a:t>
            </a:r>
            <a:r>
              <a:rPr lang="en-US" sz="3600" dirty="0" smtClean="0"/>
              <a:t/>
            </a:r>
            <a:br>
              <a:rPr lang="en-US" sz="3600" dirty="0" smtClean="0"/>
            </a:br>
            <a:endParaRPr lang="en-US" sz="3600" dirty="0"/>
          </a:p>
        </p:txBody>
      </p:sp>
      <p:graphicFrame>
        <p:nvGraphicFramePr>
          <p:cNvPr id="5" name="Table 4"/>
          <p:cNvGraphicFramePr>
            <a:graphicFrameLocks noGrp="1"/>
          </p:cNvGraphicFramePr>
          <p:nvPr>
            <p:extLst>
              <p:ext uri="{D42A27DB-BD31-4B8C-83A1-F6EECF244321}">
                <p14:modId xmlns:p14="http://schemas.microsoft.com/office/powerpoint/2010/main" val="518308302"/>
              </p:ext>
            </p:extLst>
          </p:nvPr>
        </p:nvGraphicFramePr>
        <p:xfrm>
          <a:off x="457200" y="1432559"/>
          <a:ext cx="10896600" cy="5029200"/>
        </p:xfrm>
        <a:graphic>
          <a:graphicData uri="http://schemas.openxmlformats.org/drawingml/2006/table">
            <a:tbl>
              <a:tblPr firstRow="1" firstCol="1" bandRow="1">
                <a:tableStyleId>{F5AB1C69-6EDB-4FF4-983F-18BD219EF322}</a:tableStyleId>
              </a:tblPr>
              <a:tblGrid>
                <a:gridCol w="3709506"/>
                <a:gridCol w="7187094"/>
              </a:tblGrid>
              <a:tr h="257631">
                <a:tc>
                  <a:txBody>
                    <a:bodyPr/>
                    <a:lstStyle/>
                    <a:p>
                      <a:pPr>
                        <a:spcAft>
                          <a:spcPts val="0"/>
                        </a:spcAft>
                      </a:pPr>
                      <a:r>
                        <a:rPr lang="en-US" sz="1200">
                          <a:effectLst/>
                        </a:rPr>
                        <a:t>Target</a:t>
                      </a:r>
                      <a:endParaRPr lang="en-US" sz="1200">
                        <a:effectLst/>
                        <a:latin typeface="Cambria" charset="0"/>
                        <a:ea typeface="MS ??" charset="0"/>
                        <a:cs typeface="Times New Roman" charset="0"/>
                      </a:endParaRPr>
                    </a:p>
                  </a:txBody>
                  <a:tcPr marL="68580" marR="68580" marT="0" marB="0"/>
                </a:tc>
                <a:tc>
                  <a:txBody>
                    <a:bodyPr/>
                    <a:lstStyle/>
                    <a:p>
                      <a:pPr>
                        <a:spcAft>
                          <a:spcPts val="0"/>
                        </a:spcAft>
                      </a:pPr>
                      <a:r>
                        <a:rPr lang="en-US" sz="1200">
                          <a:effectLst/>
                        </a:rPr>
                        <a:t>Example</a:t>
                      </a:r>
                      <a:endParaRPr lang="en-US" sz="1200">
                        <a:effectLst/>
                        <a:latin typeface="Cambria" charset="0"/>
                        <a:ea typeface="MS ??" charset="0"/>
                        <a:cs typeface="Times New Roman" charset="0"/>
                      </a:endParaRPr>
                    </a:p>
                  </a:txBody>
                  <a:tcPr marL="68580" marR="68580" marT="0" marB="0"/>
                </a:tc>
              </a:tr>
              <a:tr h="954314">
                <a:tc>
                  <a:txBody>
                    <a:bodyPr/>
                    <a:lstStyle/>
                    <a:p>
                      <a:pPr>
                        <a:spcAft>
                          <a:spcPts val="0"/>
                        </a:spcAft>
                      </a:pPr>
                      <a:r>
                        <a:rPr lang="en-US" sz="1200" dirty="0">
                          <a:effectLst/>
                        </a:rPr>
                        <a:t>The variety of experience: </a:t>
                      </a:r>
                    </a:p>
                    <a:p>
                      <a:pPr>
                        <a:spcAft>
                          <a:spcPts val="0"/>
                        </a:spcAft>
                      </a:pPr>
                      <a:r>
                        <a:rPr lang="en-US" sz="1200" dirty="0">
                          <a:effectLst/>
                        </a:rPr>
                        <a:t> </a:t>
                      </a:r>
                    </a:p>
                    <a:p>
                      <a:pPr>
                        <a:spcAft>
                          <a:spcPts val="0"/>
                        </a:spcAft>
                      </a:pPr>
                      <a:r>
                        <a:rPr lang="en-US" sz="2400" dirty="0">
                          <a:effectLst/>
                        </a:rPr>
                        <a:t>I as various</a:t>
                      </a:r>
                    </a:p>
                    <a:p>
                      <a:pPr>
                        <a:spcAft>
                          <a:spcPts val="0"/>
                        </a:spcAft>
                      </a:pPr>
                      <a:r>
                        <a:rPr lang="en-US" sz="1200" dirty="0">
                          <a:effectLst/>
                        </a:rPr>
                        <a:t> </a:t>
                      </a:r>
                      <a:endParaRPr lang="en-US" sz="1200" dirty="0">
                        <a:effectLst/>
                        <a:latin typeface="Cambria" charset="0"/>
                        <a:ea typeface="MS ??" charset="0"/>
                        <a:cs typeface="Times New Roman" charset="0"/>
                      </a:endParaRPr>
                    </a:p>
                  </a:txBody>
                  <a:tcPr marL="68580" marR="68580" marT="0" marB="0"/>
                </a:tc>
                <a:tc>
                  <a:txBody>
                    <a:bodyPr/>
                    <a:lstStyle/>
                    <a:p>
                      <a:pPr>
                        <a:spcAft>
                          <a:spcPts val="0"/>
                        </a:spcAft>
                      </a:pPr>
                      <a:r>
                        <a:rPr lang="en-US" sz="1200">
                          <a:effectLst/>
                        </a:rPr>
                        <a:t>How do you feel now, and now and now?</a:t>
                      </a:r>
                    </a:p>
                    <a:p>
                      <a:pPr>
                        <a:spcAft>
                          <a:spcPts val="600"/>
                        </a:spcAft>
                      </a:pPr>
                      <a:r>
                        <a:rPr lang="en-US" sz="1200">
                          <a:effectLst/>
                        </a:rPr>
                        <a:t>Remember different situations and moments of your life. How did you feel then? Is that different to how you feel now?</a:t>
                      </a:r>
                      <a:endParaRPr lang="en-US" sz="1200">
                        <a:effectLst/>
                        <a:latin typeface="Cambria" charset="0"/>
                        <a:ea typeface="MS ??" charset="0"/>
                        <a:cs typeface="Times New Roman" charset="0"/>
                      </a:endParaRPr>
                    </a:p>
                  </a:txBody>
                  <a:tcPr marL="68580" marR="68580" marT="0" marB="0"/>
                </a:tc>
              </a:tr>
              <a:tr h="1192892">
                <a:tc>
                  <a:txBody>
                    <a:bodyPr/>
                    <a:lstStyle/>
                    <a:p>
                      <a:pPr>
                        <a:spcAft>
                          <a:spcPts val="0"/>
                        </a:spcAft>
                      </a:pPr>
                      <a:r>
                        <a:rPr lang="en-US" sz="1200" dirty="0">
                          <a:effectLst/>
                        </a:rPr>
                        <a:t>Stability in a sense of perspective: </a:t>
                      </a:r>
                    </a:p>
                    <a:p>
                      <a:pPr>
                        <a:spcAft>
                          <a:spcPts val="0"/>
                        </a:spcAft>
                      </a:pPr>
                      <a:r>
                        <a:rPr lang="en-US" sz="1200" dirty="0">
                          <a:effectLst/>
                        </a:rPr>
                        <a:t> </a:t>
                      </a:r>
                    </a:p>
                    <a:p>
                      <a:pPr>
                        <a:spcAft>
                          <a:spcPts val="0"/>
                        </a:spcAft>
                      </a:pPr>
                      <a:r>
                        <a:rPr lang="en-US" sz="2400" dirty="0">
                          <a:effectLst/>
                        </a:rPr>
                        <a:t>I as perspective </a:t>
                      </a:r>
                    </a:p>
                    <a:p>
                      <a:pPr>
                        <a:spcAft>
                          <a:spcPts val="0"/>
                        </a:spcAft>
                      </a:pPr>
                      <a:r>
                        <a:rPr lang="en-US" sz="2400" dirty="0">
                          <a:effectLst/>
                        </a:rPr>
                        <a:t> </a:t>
                      </a:r>
                      <a:endParaRPr lang="en-US" sz="2400" dirty="0">
                        <a:effectLst/>
                        <a:latin typeface="Cambria" charset="0"/>
                        <a:ea typeface="MS ??" charset="0"/>
                        <a:cs typeface="Times New Roman" charset="0"/>
                      </a:endParaRPr>
                    </a:p>
                  </a:txBody>
                  <a:tcPr marL="68580" marR="68580" marT="0" marB="0"/>
                </a:tc>
                <a:tc>
                  <a:txBody>
                    <a:bodyPr/>
                    <a:lstStyle/>
                    <a:p>
                      <a:pPr>
                        <a:spcAft>
                          <a:spcPts val="0"/>
                        </a:spcAft>
                      </a:pPr>
                      <a:r>
                        <a:rPr lang="en-US" sz="1200">
                          <a:effectLst/>
                        </a:rPr>
                        <a:t>Notice who is noticing thoughts, sensations and feelings across a variety of experiences in your life e.g., last summer, five years ago, when you were a teenager.</a:t>
                      </a:r>
                    </a:p>
                    <a:p>
                      <a:pPr>
                        <a:spcAft>
                          <a:spcPts val="0"/>
                        </a:spcAft>
                      </a:pPr>
                      <a:r>
                        <a:rPr lang="en-US" sz="1200">
                          <a:effectLst/>
                        </a:rPr>
                        <a:t>Notice who is noticing the experiences of you today, yesterday, in a year’s time</a:t>
                      </a:r>
                      <a:endParaRPr lang="en-US" sz="1200">
                        <a:effectLst/>
                        <a:latin typeface="Cambria" charset="0"/>
                        <a:ea typeface="MS ??" charset="0"/>
                        <a:cs typeface="Times New Roman" charset="0"/>
                      </a:endParaRPr>
                    </a:p>
                  </a:txBody>
                  <a:tcPr marL="68580" marR="68580" marT="0" marB="0"/>
                </a:tc>
              </a:tr>
              <a:tr h="1192892">
                <a:tc>
                  <a:txBody>
                    <a:bodyPr/>
                    <a:lstStyle/>
                    <a:p>
                      <a:pPr>
                        <a:spcAft>
                          <a:spcPts val="0"/>
                        </a:spcAft>
                      </a:pPr>
                      <a:r>
                        <a:rPr lang="en-US" sz="1200" dirty="0" smtClean="0">
                          <a:effectLst/>
                        </a:rPr>
                        <a:t>Distinction</a:t>
                      </a:r>
                      <a:r>
                        <a:rPr lang="en-US" sz="1200" baseline="0" dirty="0" smtClean="0">
                          <a:effectLst/>
                        </a:rPr>
                        <a:t> and </a:t>
                      </a:r>
                      <a:r>
                        <a:rPr lang="en-US" sz="1200" dirty="0" smtClean="0">
                          <a:effectLst/>
                        </a:rPr>
                        <a:t> </a:t>
                      </a:r>
                      <a:r>
                        <a:rPr lang="en-US" sz="1200" dirty="0">
                          <a:effectLst/>
                        </a:rPr>
                        <a:t>hierarchical relations:</a:t>
                      </a:r>
                    </a:p>
                    <a:p>
                      <a:pPr>
                        <a:spcAft>
                          <a:spcPts val="0"/>
                        </a:spcAft>
                      </a:pPr>
                      <a:r>
                        <a:rPr lang="en-US" sz="1200" dirty="0">
                          <a:effectLst/>
                        </a:rPr>
                        <a:t> </a:t>
                      </a:r>
                    </a:p>
                    <a:p>
                      <a:pPr>
                        <a:spcAft>
                          <a:spcPts val="0"/>
                        </a:spcAft>
                      </a:pPr>
                      <a:r>
                        <a:rPr lang="en-US" sz="2400" dirty="0">
                          <a:effectLst/>
                        </a:rPr>
                        <a:t>I as container</a:t>
                      </a:r>
                    </a:p>
                    <a:p>
                      <a:pPr>
                        <a:spcAft>
                          <a:spcPts val="0"/>
                        </a:spcAft>
                      </a:pPr>
                      <a:r>
                        <a:rPr lang="en-US" sz="1200" dirty="0">
                          <a:effectLst/>
                        </a:rPr>
                        <a:t> </a:t>
                      </a:r>
                      <a:endParaRPr lang="en-US" sz="1200" dirty="0">
                        <a:effectLst/>
                        <a:latin typeface="Cambria" charset="0"/>
                        <a:ea typeface="MS ??" charset="0"/>
                        <a:cs typeface="Times New Roman" charset="0"/>
                      </a:endParaRPr>
                    </a:p>
                  </a:txBody>
                  <a:tcPr marL="68580" marR="68580" marT="0" marB="0"/>
                </a:tc>
                <a:tc>
                  <a:txBody>
                    <a:bodyPr/>
                    <a:lstStyle/>
                    <a:p>
                      <a:pPr>
                        <a:spcAft>
                          <a:spcPts val="0"/>
                        </a:spcAft>
                      </a:pPr>
                      <a:r>
                        <a:rPr lang="en-US" sz="1200">
                          <a:effectLst/>
                        </a:rPr>
                        <a:t>Your experiences are part of you</a:t>
                      </a:r>
                    </a:p>
                    <a:p>
                      <a:pPr>
                        <a:spcAft>
                          <a:spcPts val="0"/>
                        </a:spcAft>
                      </a:pPr>
                      <a:r>
                        <a:rPr lang="en-US" sz="1200">
                          <a:effectLst/>
                        </a:rPr>
                        <a:t>You are the container of all your experiences</a:t>
                      </a:r>
                      <a:endParaRPr lang="en-US" sz="1200">
                        <a:effectLst/>
                        <a:latin typeface="Cambria" charset="0"/>
                        <a:ea typeface="MS ??" charset="0"/>
                        <a:cs typeface="Times New Roman" charset="0"/>
                      </a:endParaRPr>
                    </a:p>
                  </a:txBody>
                  <a:tcPr marL="68580" marR="68580" marT="0" marB="0"/>
                </a:tc>
              </a:tr>
              <a:tr h="1431471">
                <a:tc>
                  <a:txBody>
                    <a:bodyPr/>
                    <a:lstStyle/>
                    <a:p>
                      <a:pPr>
                        <a:spcAft>
                          <a:spcPts val="0"/>
                        </a:spcAft>
                      </a:pPr>
                      <a:r>
                        <a:rPr lang="en-US" sz="1200" dirty="0">
                          <a:effectLst/>
                        </a:rPr>
                        <a:t>Able to respond in line with values in action:</a:t>
                      </a:r>
                    </a:p>
                    <a:p>
                      <a:pPr>
                        <a:spcAft>
                          <a:spcPts val="0"/>
                        </a:spcAft>
                      </a:pPr>
                      <a:r>
                        <a:rPr lang="en-US" sz="1200" dirty="0">
                          <a:effectLst/>
                        </a:rPr>
                        <a:t> </a:t>
                      </a:r>
                    </a:p>
                    <a:p>
                      <a:pPr>
                        <a:spcAft>
                          <a:spcPts val="0"/>
                        </a:spcAft>
                      </a:pPr>
                      <a:r>
                        <a:rPr lang="en-US" sz="2400" dirty="0">
                          <a:effectLst/>
                        </a:rPr>
                        <a:t>I as flexible</a:t>
                      </a:r>
                      <a:endParaRPr lang="en-US" sz="2400" dirty="0">
                        <a:effectLst/>
                        <a:latin typeface="Cambria" charset="0"/>
                        <a:ea typeface="MS ??" charset="0"/>
                        <a:cs typeface="Times New Roman" charset="0"/>
                      </a:endParaRPr>
                    </a:p>
                  </a:txBody>
                  <a:tcPr marL="68580" marR="68580" marT="0" marB="0"/>
                </a:tc>
                <a:tc>
                  <a:txBody>
                    <a:bodyPr/>
                    <a:lstStyle/>
                    <a:p>
                      <a:pPr>
                        <a:spcAft>
                          <a:spcPts val="0"/>
                        </a:spcAft>
                      </a:pPr>
                      <a:r>
                        <a:rPr lang="en-US" sz="1200" dirty="0">
                          <a:effectLst/>
                        </a:rPr>
                        <a:t>Given your history it is not surprising that you made these choices.</a:t>
                      </a:r>
                    </a:p>
                    <a:p>
                      <a:pPr>
                        <a:spcAft>
                          <a:spcPts val="0"/>
                        </a:spcAft>
                      </a:pPr>
                      <a:r>
                        <a:rPr lang="en-US" sz="1200" dirty="0">
                          <a:effectLst/>
                        </a:rPr>
                        <a:t> </a:t>
                      </a:r>
                    </a:p>
                    <a:p>
                      <a:pPr>
                        <a:spcAft>
                          <a:spcPts val="0"/>
                        </a:spcAft>
                      </a:pPr>
                      <a:r>
                        <a:rPr lang="en-US" sz="1200" dirty="0">
                          <a:effectLst/>
                        </a:rPr>
                        <a:t>Now with this knowledge (that your experiences are only part of you) what can you do that is in line with what matters to you? (i.e., you are able to respond)</a:t>
                      </a:r>
                      <a:endParaRPr lang="en-US" sz="1200" dirty="0">
                        <a:effectLst/>
                        <a:latin typeface="Cambria" charset="0"/>
                        <a:ea typeface="MS ??" charset="0"/>
                        <a:cs typeface="Times New Roman" charset="0"/>
                      </a:endParaRPr>
                    </a:p>
                  </a:txBody>
                  <a:tcPr marL="68580" marR="68580" marT="0" marB="0"/>
                </a:tc>
              </a:tr>
            </a:tbl>
          </a:graphicData>
        </a:graphic>
      </p:graphicFrame>
    </p:spTree>
    <p:extLst>
      <p:ext uri="{BB962C8B-B14F-4D97-AF65-F5344CB8AC3E}">
        <p14:creationId xmlns:p14="http://schemas.microsoft.com/office/powerpoint/2010/main" val="84306629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I as Various</a:t>
            </a:r>
            <a:endParaRPr lang="en-US" dirty="0">
              <a:solidFill>
                <a:srgbClr val="FF0000"/>
              </a:solidFill>
            </a:endParaRPr>
          </a:p>
        </p:txBody>
      </p:sp>
      <p:sp>
        <p:nvSpPr>
          <p:cNvPr id="5" name="Content Placeholder 2"/>
          <p:cNvSpPr txBox="1">
            <a:spLocks/>
          </p:cNvSpPr>
          <p:nvPr/>
        </p:nvSpPr>
        <p:spPr>
          <a:xfrm>
            <a:off x="838200" y="1748673"/>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Help the client notice the flow of experiences</a:t>
            </a:r>
          </a:p>
          <a:p>
            <a:pPr lvl="1"/>
            <a:r>
              <a:rPr lang="en-US" dirty="0" smtClean="0"/>
              <a:t>Help the client stop moving</a:t>
            </a:r>
          </a:p>
          <a:p>
            <a:pPr lvl="1"/>
            <a:endParaRPr lang="en-US" dirty="0" smtClean="0"/>
          </a:p>
          <a:p>
            <a:r>
              <a:rPr lang="en-US" dirty="0" smtClean="0"/>
              <a:t>Formal meditation can do this</a:t>
            </a:r>
          </a:p>
          <a:p>
            <a:endParaRPr lang="en-US" dirty="0" smtClean="0"/>
          </a:p>
          <a:p>
            <a:r>
              <a:rPr lang="en-US" dirty="0" smtClean="0"/>
              <a:t>Via language – right now, and now and now in this moment</a:t>
            </a:r>
          </a:p>
          <a:p>
            <a:endParaRPr lang="en-US" dirty="0" smtClean="0"/>
          </a:p>
          <a:p>
            <a:endParaRPr lang="en-US" dirty="0"/>
          </a:p>
        </p:txBody>
      </p:sp>
    </p:spTree>
    <p:extLst>
      <p:ext uri="{BB962C8B-B14F-4D97-AF65-F5344CB8AC3E}">
        <p14:creationId xmlns:p14="http://schemas.microsoft.com/office/powerpoint/2010/main" val="20823603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71925" y="1362075"/>
            <a:ext cx="4095750" cy="4095750"/>
          </a:xfrm>
          <a:prstGeom prst="rect">
            <a:avLst/>
          </a:prstGeom>
        </p:spPr>
      </p:pic>
      <p:sp>
        <p:nvSpPr>
          <p:cNvPr id="7" name="Oval 6"/>
          <p:cNvSpPr/>
          <p:nvPr/>
        </p:nvSpPr>
        <p:spPr>
          <a:xfrm>
            <a:off x="5715000" y="2667000"/>
            <a:ext cx="609600" cy="304800"/>
          </a:xfrm>
          <a:prstGeom prst="ellipse">
            <a:avLst/>
          </a:prstGeom>
          <a:noFill/>
          <a:ln w="38100" cmpd="sng">
            <a:solidFill>
              <a:srgbClr val="FF33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435" name="TextBox 7"/>
          <p:cNvSpPr txBox="1">
            <a:spLocks noChangeArrowheads="1"/>
          </p:cNvSpPr>
          <p:nvPr/>
        </p:nvSpPr>
        <p:spPr bwMode="auto">
          <a:xfrm>
            <a:off x="7467600" y="5715000"/>
            <a:ext cx="1943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Ferrari et al 2008</a:t>
            </a:r>
          </a:p>
        </p:txBody>
      </p:sp>
      <p:sp>
        <p:nvSpPr>
          <p:cNvPr id="10" name="Left Arrow 9"/>
          <p:cNvSpPr/>
          <p:nvPr/>
        </p:nvSpPr>
        <p:spPr>
          <a:xfrm rot="20075855">
            <a:off x="6315075" y="2286000"/>
            <a:ext cx="1143000" cy="304800"/>
          </a:xfrm>
          <a:prstGeom prst="leftArrow">
            <a:avLst/>
          </a:prstGeom>
          <a:solidFill>
            <a:srgbClr val="FF3300"/>
          </a:solidFill>
          <a:ln>
            <a:solidFill>
              <a:srgbClr val="FF33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437" name="TextBox 10"/>
          <p:cNvSpPr txBox="1">
            <a:spLocks noChangeArrowheads="1"/>
          </p:cNvSpPr>
          <p:nvPr/>
        </p:nvSpPr>
        <p:spPr bwMode="auto">
          <a:xfrm>
            <a:off x="7315200" y="1916114"/>
            <a:ext cx="1981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YOU ARE HERE!</a:t>
            </a:r>
          </a:p>
        </p:txBody>
      </p:sp>
    </p:spTree>
    <p:extLst>
      <p:ext uri="{BB962C8B-B14F-4D97-AF65-F5344CB8AC3E}">
        <p14:creationId xmlns:p14="http://schemas.microsoft.com/office/powerpoint/2010/main" val="91309175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9047" y="2406577"/>
            <a:ext cx="10515600" cy="1325563"/>
          </a:xfrm>
        </p:spPr>
        <p:txBody>
          <a:bodyPr/>
          <a:lstStyle/>
          <a:p>
            <a:r>
              <a:rPr lang="en-US" dirty="0" smtClean="0"/>
              <a:t>Variability in </a:t>
            </a:r>
            <a:r>
              <a:rPr lang="en-US" dirty="0" smtClean="0"/>
              <a:t>Perspective</a:t>
            </a:r>
            <a:endParaRPr lang="en-US" dirty="0"/>
          </a:p>
        </p:txBody>
      </p:sp>
    </p:spTree>
    <p:extLst>
      <p:ext uri="{BB962C8B-B14F-4D97-AF65-F5344CB8AC3E}">
        <p14:creationId xmlns:p14="http://schemas.microsoft.com/office/powerpoint/2010/main" val="171350728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as Various</a:t>
            </a:r>
            <a:endParaRPr lang="en-US" dirty="0"/>
          </a:p>
        </p:txBody>
      </p:sp>
      <p:sp>
        <p:nvSpPr>
          <p:cNvPr id="3" name="Content Placeholder 2"/>
          <p:cNvSpPr>
            <a:spLocks noGrp="1"/>
          </p:cNvSpPr>
          <p:nvPr>
            <p:ph idx="1"/>
          </p:nvPr>
        </p:nvSpPr>
        <p:spPr/>
        <p:txBody>
          <a:bodyPr/>
          <a:lstStyle/>
          <a:p>
            <a:r>
              <a:rPr lang="en-US" dirty="0" smtClean="0"/>
              <a:t>We can help the client become aware of the variability of their experience by getting them to bring to mind different views they hold about themselves at different times, with different people and in different situations</a:t>
            </a:r>
            <a:endParaRPr lang="en-US" dirty="0"/>
          </a:p>
        </p:txBody>
      </p:sp>
    </p:spTree>
    <p:extLst>
      <p:ext uri="{BB962C8B-B14F-4D97-AF65-F5344CB8AC3E}">
        <p14:creationId xmlns:p14="http://schemas.microsoft.com/office/powerpoint/2010/main" val="92938280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endParaRPr lang="en-US" dirty="0"/>
          </a:p>
        </p:txBody>
      </p:sp>
      <p:sp>
        <p:nvSpPr>
          <p:cNvPr id="3" name="Content Placeholder 2"/>
          <p:cNvSpPr>
            <a:spLocks noGrp="1"/>
          </p:cNvSpPr>
          <p:nvPr>
            <p:ph idx="1"/>
          </p:nvPr>
        </p:nvSpPr>
        <p:spPr/>
        <p:txBody>
          <a:bodyPr/>
          <a:lstStyle/>
          <a:p>
            <a:r>
              <a:rPr lang="en-US" dirty="0" smtClean="0"/>
              <a:t>Client: Indicate that you believe you are constantly feeling or being a certain way </a:t>
            </a:r>
          </a:p>
          <a:p>
            <a:endParaRPr lang="en-US" dirty="0"/>
          </a:p>
          <a:p>
            <a:r>
              <a:rPr lang="en-US" dirty="0" smtClean="0"/>
              <a:t>Therapist: Help the client to notice the variability of their experience in session:</a:t>
            </a:r>
          </a:p>
          <a:p>
            <a:pPr lvl="1"/>
            <a:r>
              <a:rPr lang="en-US" dirty="0" smtClean="0"/>
              <a:t>by tracking it here and now as it changes </a:t>
            </a:r>
          </a:p>
          <a:p>
            <a:pPr marL="457200" lvl="1" indent="0">
              <a:buNone/>
            </a:pPr>
            <a:r>
              <a:rPr lang="en-US" dirty="0" smtClean="0"/>
              <a:t>OR</a:t>
            </a:r>
          </a:p>
          <a:p>
            <a:pPr lvl="1"/>
            <a:r>
              <a:rPr lang="en-US" dirty="0" smtClean="0"/>
              <a:t>by looking at how they view themselves in different times, with different people</a:t>
            </a:r>
            <a:endParaRPr lang="en-US" dirty="0"/>
          </a:p>
        </p:txBody>
      </p:sp>
    </p:spTree>
    <p:extLst>
      <p:ext uri="{BB962C8B-B14F-4D97-AF65-F5344CB8AC3E}">
        <p14:creationId xmlns:p14="http://schemas.microsoft.com/office/powerpoint/2010/main" val="148818858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I as Perspective</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Noticing common perspective across experience and points of view</a:t>
            </a:r>
          </a:p>
          <a:p>
            <a:pPr lvl="1"/>
            <a:r>
              <a:rPr lang="en-US" dirty="0" smtClean="0"/>
              <a:t>You are the observer of all your experiences and views</a:t>
            </a:r>
            <a:endParaRPr lang="en-US" dirty="0"/>
          </a:p>
        </p:txBody>
      </p:sp>
    </p:spTree>
    <p:extLst>
      <p:ext uri="{BB962C8B-B14F-4D97-AF65-F5344CB8AC3E}">
        <p14:creationId xmlns:p14="http://schemas.microsoft.com/office/powerpoint/2010/main" val="24347787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36825"/>
            <a:ext cx="10515600" cy="1325563"/>
          </a:xfrm>
        </p:spPr>
        <p:txBody>
          <a:bodyPr/>
          <a:lstStyle/>
          <a:p>
            <a:pPr algn="ctr"/>
            <a:r>
              <a:rPr lang="en-US" dirty="0" smtClean="0"/>
              <a:t>I as Perspective: Noticing Common </a:t>
            </a:r>
            <a:r>
              <a:rPr lang="en-US" dirty="0"/>
              <a:t>P</a:t>
            </a:r>
            <a:r>
              <a:rPr lang="en-US" dirty="0" smtClean="0"/>
              <a:t>erspective </a:t>
            </a:r>
            <a:r>
              <a:rPr lang="en-US" dirty="0"/>
              <a:t>A</a:t>
            </a:r>
            <a:r>
              <a:rPr lang="en-US" dirty="0" smtClean="0"/>
              <a:t>cross Experiences</a:t>
            </a:r>
            <a:endParaRPr lang="en-US" dirty="0"/>
          </a:p>
        </p:txBody>
      </p:sp>
    </p:spTree>
    <p:extLst>
      <p:ext uri="{BB962C8B-B14F-4D97-AF65-F5344CB8AC3E}">
        <p14:creationId xmlns:p14="http://schemas.microsoft.com/office/powerpoint/2010/main" val="159919874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5" y="2565400"/>
            <a:ext cx="10515600" cy="1325563"/>
          </a:xfrm>
        </p:spPr>
        <p:txBody>
          <a:bodyPr/>
          <a:lstStyle/>
          <a:p>
            <a:pPr algn="ctr"/>
            <a:r>
              <a:rPr lang="en-US" dirty="0" smtClean="0"/>
              <a:t>I as Perspective: Noticing </a:t>
            </a:r>
            <a:r>
              <a:rPr lang="en-US" dirty="0"/>
              <a:t>common perspective across points of view</a:t>
            </a:r>
          </a:p>
        </p:txBody>
      </p:sp>
    </p:spTree>
    <p:extLst>
      <p:ext uri="{BB962C8B-B14F-4D97-AF65-F5344CB8AC3E}">
        <p14:creationId xmlns:p14="http://schemas.microsoft.com/office/powerpoint/2010/main" val="197551543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as Perspective exercise</a:t>
            </a:r>
            <a:endParaRPr lang="en-US" dirty="0"/>
          </a:p>
        </p:txBody>
      </p:sp>
      <p:sp>
        <p:nvSpPr>
          <p:cNvPr id="3" name="Content Placeholder 2"/>
          <p:cNvSpPr>
            <a:spLocks noGrp="1"/>
          </p:cNvSpPr>
          <p:nvPr>
            <p:ph idx="1"/>
          </p:nvPr>
        </p:nvSpPr>
        <p:spPr>
          <a:xfrm>
            <a:off x="784302" y="1690688"/>
            <a:ext cx="10515600" cy="4351338"/>
          </a:xfrm>
        </p:spPr>
        <p:txBody>
          <a:bodyPr>
            <a:normAutofit/>
          </a:bodyPr>
          <a:lstStyle/>
          <a:p>
            <a:r>
              <a:rPr lang="en-US" dirty="0" smtClean="0"/>
              <a:t>Client – be a client with a rigid label or view of themselves at the moment</a:t>
            </a:r>
          </a:p>
          <a:p>
            <a:endParaRPr lang="en-US" dirty="0" smtClean="0"/>
          </a:p>
          <a:p>
            <a:r>
              <a:rPr lang="en-US" dirty="0" smtClean="0"/>
              <a:t>Therapist – help the client:</a:t>
            </a:r>
          </a:p>
          <a:p>
            <a:endParaRPr lang="en-US" dirty="0"/>
          </a:p>
          <a:p>
            <a:r>
              <a:rPr lang="en-US" dirty="0" smtClean="0"/>
              <a:t>Noticing </a:t>
            </a:r>
            <a:r>
              <a:rPr lang="en-US" dirty="0"/>
              <a:t>common perspective across experience</a:t>
            </a:r>
          </a:p>
          <a:p>
            <a:pPr lvl="1"/>
            <a:r>
              <a:rPr lang="en-US" dirty="0"/>
              <a:t>You are the observer of all your </a:t>
            </a:r>
            <a:r>
              <a:rPr lang="en-US" dirty="0" smtClean="0"/>
              <a:t>experiences or views</a:t>
            </a:r>
            <a:endParaRPr lang="en-US" dirty="0"/>
          </a:p>
          <a:p>
            <a:endParaRPr lang="en-US" dirty="0"/>
          </a:p>
        </p:txBody>
      </p:sp>
    </p:spTree>
    <p:extLst>
      <p:ext uri="{BB962C8B-B14F-4D97-AF65-F5344CB8AC3E}">
        <p14:creationId xmlns:p14="http://schemas.microsoft.com/office/powerpoint/2010/main" val="24318255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 as Perspective via perspective relations</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Perspective 1</a:t>
            </a:r>
          </a:p>
          <a:p>
            <a:r>
              <a:rPr lang="en-US" dirty="0" smtClean="0"/>
              <a:t>Think of a time when you were in distress that someone invalidated your pain?</a:t>
            </a:r>
          </a:p>
          <a:p>
            <a:endParaRPr lang="en-US" dirty="0"/>
          </a:p>
          <a:p>
            <a:r>
              <a:rPr lang="en-US" dirty="0" smtClean="0"/>
              <a:t>Contact how you felt at that time</a:t>
            </a:r>
          </a:p>
          <a:p>
            <a:pPr marL="0" indent="0">
              <a:buNone/>
            </a:pPr>
            <a:endParaRPr lang="en-US" dirty="0" smtClean="0"/>
          </a:p>
          <a:p>
            <a:pPr marL="0" indent="0">
              <a:buNone/>
            </a:pPr>
            <a:r>
              <a:rPr lang="en-US" dirty="0" smtClean="0"/>
              <a:t>Perspective 2</a:t>
            </a:r>
            <a:endParaRPr lang="en-US" dirty="0"/>
          </a:p>
          <a:p>
            <a:r>
              <a:rPr lang="en-US" dirty="0" smtClean="0"/>
              <a:t>Think of a time when you invalidated someone else’s pain when they were distressed</a:t>
            </a:r>
          </a:p>
          <a:p>
            <a:r>
              <a:rPr lang="en-US" dirty="0" smtClean="0"/>
              <a:t>Now contact how you felt then</a:t>
            </a:r>
            <a:endParaRPr lang="en-US" dirty="0"/>
          </a:p>
          <a:p>
            <a:r>
              <a:rPr lang="en-US" dirty="0" smtClean="0"/>
              <a:t>Now contact how they felt then</a:t>
            </a:r>
          </a:p>
          <a:p>
            <a:pPr marL="0" indent="0">
              <a:buNone/>
            </a:pPr>
            <a:endParaRPr lang="en-US" dirty="0"/>
          </a:p>
          <a:p>
            <a:pPr marL="0" indent="0">
              <a:buNone/>
            </a:pPr>
            <a:r>
              <a:rPr lang="en-US" dirty="0" smtClean="0"/>
              <a:t>Contacting what you would do differently</a:t>
            </a:r>
            <a:endParaRPr lang="en-US" dirty="0"/>
          </a:p>
          <a:p>
            <a:r>
              <a:rPr lang="en-US" dirty="0" smtClean="0"/>
              <a:t>Now imagine yourself going back in time and responding differently to this person</a:t>
            </a:r>
            <a:endParaRPr lang="en-US" dirty="0"/>
          </a:p>
        </p:txBody>
      </p:sp>
      <p:sp>
        <p:nvSpPr>
          <p:cNvPr id="4" name="TextBox 3"/>
          <p:cNvSpPr txBox="1"/>
          <p:nvPr/>
        </p:nvSpPr>
        <p:spPr>
          <a:xfrm>
            <a:off x="3657600" y="6570133"/>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507737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I as Container</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Emphasizing the hierarchical dimension of the self </a:t>
            </a:r>
          </a:p>
          <a:p>
            <a:pPr lvl="1"/>
            <a:r>
              <a:rPr lang="en-US" dirty="0" smtClean="0"/>
              <a:t>You are the container of all your experiences</a:t>
            </a:r>
          </a:p>
          <a:p>
            <a:endParaRPr lang="en-US" dirty="0"/>
          </a:p>
          <a:p>
            <a:r>
              <a:rPr lang="en-US" dirty="0" smtClean="0"/>
              <a:t>Emphasizing the distinction between the self and the experiences</a:t>
            </a:r>
          </a:p>
          <a:p>
            <a:pPr lvl="1"/>
            <a:r>
              <a:rPr lang="en-US" dirty="0" smtClean="0"/>
              <a:t>You are not any one experience as these will change</a:t>
            </a:r>
            <a:endParaRPr lang="en-US" dirty="0"/>
          </a:p>
        </p:txBody>
      </p:sp>
    </p:spTree>
    <p:extLst>
      <p:ext uri="{BB962C8B-B14F-4D97-AF65-F5344CB8AC3E}">
        <p14:creationId xmlns:p14="http://schemas.microsoft.com/office/powerpoint/2010/main" val="1593464932"/>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 as Container: Emphasizing the hierarchical dimension of the self </a:t>
            </a:r>
            <a:br>
              <a:rPr lang="en-US" dirty="0" smtClean="0"/>
            </a:br>
            <a:endParaRPr lang="en-US" dirty="0"/>
          </a:p>
        </p:txBody>
      </p:sp>
      <p:sp>
        <p:nvSpPr>
          <p:cNvPr id="3" name="Content Placeholder 2"/>
          <p:cNvSpPr>
            <a:spLocks noGrp="1"/>
          </p:cNvSpPr>
          <p:nvPr>
            <p:ph idx="1"/>
          </p:nvPr>
        </p:nvSpPr>
        <p:spPr/>
        <p:txBody>
          <a:bodyPr/>
          <a:lstStyle/>
          <a:p>
            <a:r>
              <a:rPr lang="en-US" dirty="0" smtClean="0"/>
              <a:t>Deliberate use of hierarchical framing</a:t>
            </a:r>
          </a:p>
          <a:p>
            <a:endParaRPr lang="en-US" dirty="0"/>
          </a:p>
          <a:p>
            <a:r>
              <a:rPr lang="en-US" dirty="0" smtClean="0"/>
              <a:t>Leading </a:t>
            </a:r>
            <a:r>
              <a:rPr lang="en-US" dirty="0"/>
              <a:t>the client to formulate </a:t>
            </a:r>
            <a:r>
              <a:rPr lang="en-US" dirty="0" smtClean="0"/>
              <a:t>her </a:t>
            </a:r>
            <a:r>
              <a:rPr lang="en-US" dirty="0"/>
              <a:t>experiences as something </a:t>
            </a:r>
            <a:r>
              <a:rPr lang="en-US" dirty="0" smtClean="0"/>
              <a:t>she </a:t>
            </a:r>
            <a:r>
              <a:rPr lang="en-US" i="1" dirty="0"/>
              <a:t>has</a:t>
            </a:r>
            <a:r>
              <a:rPr lang="en-US" dirty="0"/>
              <a:t> rather than something </a:t>
            </a:r>
            <a:r>
              <a:rPr lang="en-US" dirty="0" smtClean="0"/>
              <a:t>she </a:t>
            </a:r>
            <a:r>
              <a:rPr lang="en-US" i="1" dirty="0"/>
              <a:t>is</a:t>
            </a:r>
            <a:r>
              <a:rPr lang="en-US" dirty="0"/>
              <a:t> is a good and simple way to build hierarchical relations.</a:t>
            </a:r>
            <a:r>
              <a:rPr lang="en-US" dirty="0" smtClean="0">
                <a:effectLst/>
              </a:rPr>
              <a:t> </a:t>
            </a:r>
            <a:endParaRPr lang="en-US" dirty="0"/>
          </a:p>
        </p:txBody>
      </p:sp>
    </p:spTree>
    <p:extLst>
      <p:ext uri="{BB962C8B-B14F-4D97-AF65-F5344CB8AC3E}">
        <p14:creationId xmlns:p14="http://schemas.microsoft.com/office/powerpoint/2010/main" val="137220082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285082_10150233449665443_4452903_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p:cNvSpPr/>
          <p:nvPr/>
        </p:nvSpPr>
        <p:spPr>
          <a:xfrm>
            <a:off x="5029200" y="685800"/>
            <a:ext cx="3124200" cy="1828800"/>
          </a:xfrm>
          <a:prstGeom prst="wedgeEllipseCallout">
            <a:avLst>
              <a:gd name="adj1" fmla="val -38923"/>
              <a:gd name="adj2" fmla="val 93651"/>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r>
              <a:rPr lang="en-US" sz="2400" dirty="0">
                <a:solidFill>
                  <a:srgbClr val="000000"/>
                </a:solidFill>
              </a:rPr>
              <a:t>I </a:t>
            </a:r>
            <a:r>
              <a:rPr lang="ga-IE" sz="2400" dirty="0">
                <a:solidFill>
                  <a:srgbClr val="000000"/>
                </a:solidFill>
              </a:rPr>
              <a:t>was so stressed yesterday, I wasn’t myself!</a:t>
            </a:r>
            <a:endParaRPr lang="en-US" sz="2400" dirty="0">
              <a:solidFill>
                <a:srgbClr val="000000"/>
              </a:solidFill>
            </a:endParaRPr>
          </a:p>
        </p:txBody>
      </p:sp>
      <p:sp>
        <p:nvSpPr>
          <p:cNvPr id="6" name="Cloud Callout 5"/>
          <p:cNvSpPr/>
          <p:nvPr/>
        </p:nvSpPr>
        <p:spPr>
          <a:xfrm>
            <a:off x="7696200" y="457200"/>
            <a:ext cx="2667000" cy="1066800"/>
          </a:xfrm>
          <a:prstGeom prst="cloudCallout">
            <a:avLst>
              <a:gd name="adj1" fmla="val -29289"/>
              <a:gd name="adj2" fmla="val 9226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rgbClr val="000000"/>
                </a:solidFill>
              </a:rPr>
              <a:t>Then who were you?</a:t>
            </a:r>
          </a:p>
        </p:txBody>
      </p:sp>
    </p:spTree>
    <p:extLst>
      <p:ext uri="{BB962C8B-B14F-4D97-AF65-F5344CB8AC3E}">
        <p14:creationId xmlns:p14="http://schemas.microsoft.com/office/powerpoint/2010/main" val="6406173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Hierarchy</a:t>
            </a:r>
            <a:endParaRPr lang="en-US" dirty="0"/>
          </a:p>
        </p:txBody>
      </p:sp>
      <p:pic>
        <p:nvPicPr>
          <p:cNvPr id="4" name="Picture 3" descr="969758_10201789705648272_83116723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9333" y="2252134"/>
            <a:ext cx="6485467" cy="3572933"/>
          </a:xfrm>
          <a:prstGeom prst="rect">
            <a:avLst/>
          </a:prstGeom>
        </p:spPr>
      </p:pic>
      <p:sp>
        <p:nvSpPr>
          <p:cNvPr id="5" name="Cloud Callout 4"/>
          <p:cNvSpPr/>
          <p:nvPr/>
        </p:nvSpPr>
        <p:spPr>
          <a:xfrm>
            <a:off x="5096933" y="3649133"/>
            <a:ext cx="2388387" cy="1007531"/>
          </a:xfrm>
          <a:prstGeom prst="cloudCallout">
            <a:avLst>
              <a:gd name="adj1" fmla="val -93089"/>
              <a:gd name="adj2" fmla="val -1419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I’m </a:t>
            </a:r>
            <a:r>
              <a:rPr lang="en-US" dirty="0" smtClean="0"/>
              <a:t>having the </a:t>
            </a:r>
            <a:r>
              <a:rPr lang="en-US" smtClean="0"/>
              <a:t>thought that I am a </a:t>
            </a:r>
            <a:r>
              <a:rPr lang="en-US" dirty="0"/>
              <a:t>failure</a:t>
            </a:r>
          </a:p>
        </p:txBody>
      </p:sp>
      <p:sp>
        <p:nvSpPr>
          <p:cNvPr id="6" name="Cloud Callout 5"/>
          <p:cNvSpPr/>
          <p:nvPr/>
        </p:nvSpPr>
        <p:spPr>
          <a:xfrm>
            <a:off x="5791200" y="4842933"/>
            <a:ext cx="2184402" cy="1244600"/>
          </a:xfrm>
          <a:prstGeom prst="cloudCallout">
            <a:avLst>
              <a:gd name="adj1" fmla="val -148543"/>
              <a:gd name="adj2" fmla="val -16738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 am having the feeling </a:t>
            </a:r>
            <a:r>
              <a:rPr lang="en-US" smtClean="0"/>
              <a:t>of being </a:t>
            </a:r>
            <a:r>
              <a:rPr lang="en-US" dirty="0"/>
              <a:t>scared</a:t>
            </a:r>
          </a:p>
        </p:txBody>
      </p:sp>
      <p:sp>
        <p:nvSpPr>
          <p:cNvPr id="7" name="Cloud Callout 6"/>
          <p:cNvSpPr/>
          <p:nvPr/>
        </p:nvSpPr>
        <p:spPr>
          <a:xfrm>
            <a:off x="7332132" y="4047066"/>
            <a:ext cx="2194639" cy="1171043"/>
          </a:xfrm>
          <a:prstGeom prst="cloudCallout">
            <a:avLst>
              <a:gd name="adj1" fmla="val -231271"/>
              <a:gd name="adj2" fmla="val -4823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 </a:t>
            </a:r>
            <a:r>
              <a:rPr lang="en-US" dirty="0" smtClean="0"/>
              <a:t>am having the feeling </a:t>
            </a:r>
            <a:r>
              <a:rPr lang="en-US" smtClean="0"/>
              <a:t>of sickness</a:t>
            </a:r>
            <a:endParaRPr lang="en-US" dirty="0"/>
          </a:p>
        </p:txBody>
      </p:sp>
      <p:sp>
        <p:nvSpPr>
          <p:cNvPr id="8" name="Cloud Callout 7"/>
          <p:cNvSpPr/>
          <p:nvPr/>
        </p:nvSpPr>
        <p:spPr>
          <a:xfrm>
            <a:off x="4538135" y="2573867"/>
            <a:ext cx="3437467" cy="812800"/>
          </a:xfrm>
          <a:prstGeom prst="cloudCallout">
            <a:avLst>
              <a:gd name="adj1" fmla="val -66153"/>
              <a:gd name="adj2" fmla="val 83333"/>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I am the </a:t>
            </a:r>
            <a:r>
              <a:rPr lang="en-US" dirty="0" smtClean="0">
                <a:solidFill>
                  <a:schemeClr val="tx1"/>
                </a:solidFill>
              </a:rPr>
              <a:t>container </a:t>
            </a:r>
            <a:r>
              <a:rPr lang="en-US" dirty="0">
                <a:solidFill>
                  <a:schemeClr val="tx1"/>
                </a:solidFill>
              </a:rPr>
              <a:t>of all my experiences</a:t>
            </a:r>
          </a:p>
        </p:txBody>
      </p:sp>
      <p:sp>
        <p:nvSpPr>
          <p:cNvPr id="9" name="TextBox 8"/>
          <p:cNvSpPr txBox="1"/>
          <p:nvPr/>
        </p:nvSpPr>
        <p:spPr>
          <a:xfrm>
            <a:off x="12683067" y="377613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952613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 as Container: Emphasizing the distinction between the self and the experiences</a:t>
            </a:r>
            <a:br>
              <a:rPr lang="en-US" dirty="0" smtClean="0"/>
            </a:br>
            <a:endParaRPr lang="en-US" dirty="0"/>
          </a:p>
        </p:txBody>
      </p:sp>
      <p:sp>
        <p:nvSpPr>
          <p:cNvPr id="3" name="Content Placeholder 2"/>
          <p:cNvSpPr>
            <a:spLocks noGrp="1"/>
          </p:cNvSpPr>
          <p:nvPr>
            <p:ph idx="1"/>
          </p:nvPr>
        </p:nvSpPr>
        <p:spPr/>
        <p:txBody>
          <a:bodyPr/>
          <a:lstStyle/>
          <a:p>
            <a:r>
              <a:rPr lang="en-US" dirty="0" smtClean="0"/>
              <a:t>Separate experience from action</a:t>
            </a:r>
          </a:p>
          <a:p>
            <a:endParaRPr lang="en-US" dirty="0"/>
          </a:p>
          <a:p>
            <a:r>
              <a:rPr lang="en-US" dirty="0"/>
              <a:t>Another technique to improve </a:t>
            </a:r>
            <a:r>
              <a:rPr lang="en-US" dirty="0" smtClean="0"/>
              <a:t>I as Container is </a:t>
            </a:r>
            <a:r>
              <a:rPr lang="en-US" dirty="0"/>
              <a:t>to redirect evaluations about </a:t>
            </a:r>
            <a:r>
              <a:rPr lang="en-US" dirty="0" smtClean="0"/>
              <a:t>the client </a:t>
            </a:r>
            <a:r>
              <a:rPr lang="en-US" dirty="0"/>
              <a:t>toward </a:t>
            </a:r>
            <a:r>
              <a:rPr lang="en-US" dirty="0" smtClean="0"/>
              <a:t>their </a:t>
            </a:r>
            <a:r>
              <a:rPr lang="en-US" dirty="0"/>
              <a:t>actions, thereby using distinction framing between the self and psychological experiences. </a:t>
            </a:r>
            <a:endParaRPr lang="en-US" dirty="0" smtClean="0"/>
          </a:p>
          <a:p>
            <a:endParaRPr lang="en-US" dirty="0" smtClean="0"/>
          </a:p>
          <a:p>
            <a:r>
              <a:rPr lang="en-US" dirty="0" smtClean="0"/>
              <a:t>When </a:t>
            </a:r>
            <a:r>
              <a:rPr lang="en-US" dirty="0"/>
              <a:t>evaluations of actions merge with the self, the risk is that the self becomes the target of change if the evaluations are unsatisfying.</a:t>
            </a:r>
            <a:r>
              <a:rPr lang="en-US" dirty="0" smtClean="0">
                <a:effectLst/>
              </a:rPr>
              <a:t> </a:t>
            </a:r>
            <a:endParaRPr lang="en-US" dirty="0"/>
          </a:p>
        </p:txBody>
      </p:sp>
    </p:spTree>
    <p:extLst>
      <p:ext uri="{BB962C8B-B14F-4D97-AF65-F5344CB8AC3E}">
        <p14:creationId xmlns:p14="http://schemas.microsoft.com/office/powerpoint/2010/main" val="38049594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 as Context Research </a:t>
            </a:r>
            <a:endParaRPr lang="en-US" dirty="0"/>
          </a:p>
        </p:txBody>
      </p:sp>
      <p:sp>
        <p:nvSpPr>
          <p:cNvPr id="3" name="Content Placeholder 2"/>
          <p:cNvSpPr>
            <a:spLocks noGrp="1"/>
          </p:cNvSpPr>
          <p:nvPr>
            <p:ph idx="1"/>
          </p:nvPr>
        </p:nvSpPr>
        <p:spPr/>
        <p:txBody>
          <a:bodyPr>
            <a:normAutofit/>
          </a:bodyPr>
          <a:lstStyle/>
          <a:p>
            <a:r>
              <a:rPr lang="en-US" dirty="0" smtClean="0"/>
              <a:t>Two </a:t>
            </a:r>
            <a:r>
              <a:rPr lang="en-US" dirty="0"/>
              <a:t>types of relating have been found to </a:t>
            </a:r>
            <a:r>
              <a:rPr lang="en-US" dirty="0" smtClean="0"/>
              <a:t>be critical for Self-as-Context</a:t>
            </a:r>
            <a:r>
              <a:rPr lang="en-US" dirty="0"/>
              <a:t>, and each of which has separate implications for mental health (</a:t>
            </a:r>
            <a:r>
              <a:rPr lang="en-US" dirty="0">
                <a:hlinkClick r:id="rId2"/>
              </a:rPr>
              <a:t>Foody et al., 2013</a:t>
            </a:r>
            <a:r>
              <a:rPr lang="en-US" dirty="0"/>
              <a:t>, </a:t>
            </a:r>
            <a:r>
              <a:rPr lang="en-US" dirty="0">
                <a:hlinkClick r:id="rId3"/>
              </a:rPr>
              <a:t>Foody et al., 2015</a:t>
            </a:r>
            <a:r>
              <a:rPr lang="en-US" dirty="0"/>
              <a:t>; </a:t>
            </a:r>
            <a:r>
              <a:rPr lang="en-US" dirty="0">
                <a:hlinkClick r:id="rId4"/>
              </a:rPr>
              <a:t>Gil-Luciano, Ruiz, Valdivia-Salas, &amp; Suárez, 2017</a:t>
            </a:r>
            <a:r>
              <a:rPr lang="en-US" dirty="0"/>
              <a:t>; </a:t>
            </a:r>
            <a:r>
              <a:rPr lang="en-US" dirty="0">
                <a:hlinkClick r:id="rId5"/>
              </a:rPr>
              <a:t>Luciano et al., 2011</a:t>
            </a:r>
            <a:r>
              <a:rPr lang="en-US" dirty="0"/>
              <a:t>). </a:t>
            </a:r>
            <a:endParaRPr lang="en-US" dirty="0" smtClean="0"/>
          </a:p>
          <a:p>
            <a:endParaRPr lang="en-US" dirty="0"/>
          </a:p>
          <a:p>
            <a:r>
              <a:rPr lang="en-US" dirty="0" smtClean="0"/>
              <a:t>Distinction relations</a:t>
            </a:r>
          </a:p>
          <a:p>
            <a:r>
              <a:rPr lang="en-US" dirty="0" smtClean="0"/>
              <a:t>Hierarchical relations</a:t>
            </a:r>
            <a:endParaRPr lang="en-US" dirty="0"/>
          </a:p>
        </p:txBody>
      </p:sp>
    </p:spTree>
    <p:extLst>
      <p:ext uri="{BB962C8B-B14F-4D97-AF65-F5344CB8AC3E}">
        <p14:creationId xmlns:p14="http://schemas.microsoft.com/office/powerpoint/2010/main" val="126990994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260" y="199318"/>
            <a:ext cx="9779479" cy="1143000"/>
          </a:xfrm>
        </p:spPr>
        <p:txBody>
          <a:bodyPr>
            <a:normAutofit fontScale="90000"/>
          </a:bodyPr>
          <a:lstStyle/>
          <a:p>
            <a:pPr algn="ctr"/>
            <a:r>
              <a:rPr lang="en-US" dirty="0"/>
              <a:t/>
            </a:r>
            <a:br>
              <a:rPr lang="en-US" dirty="0"/>
            </a:br>
            <a:r>
              <a:rPr lang="en-US" dirty="0"/>
              <a:t/>
            </a:r>
            <a:br>
              <a:rPr lang="en-US" dirty="0"/>
            </a:br>
            <a:r>
              <a:rPr lang="en-US" dirty="0" smtClean="0"/>
              <a:t>Self Intervention:</a:t>
            </a:r>
            <a:br>
              <a:rPr lang="en-US" dirty="0" smtClean="0"/>
            </a:br>
            <a:r>
              <a:rPr lang="en-US" b="1" dirty="0" smtClean="0"/>
              <a:t>Hierarchical </a:t>
            </a:r>
            <a:r>
              <a:rPr lang="en-US" b="1" dirty="0"/>
              <a:t>versus Distinction </a:t>
            </a:r>
            <a:r>
              <a:rPr lang="en-US" b="1" dirty="0" smtClean="0"/>
              <a:t>Relations</a:t>
            </a:r>
            <a:br>
              <a:rPr lang="en-US" b="1" dirty="0" smtClean="0"/>
            </a:br>
            <a:endParaRPr lang="en-US" dirty="0"/>
          </a:p>
        </p:txBody>
      </p:sp>
      <p:sp>
        <p:nvSpPr>
          <p:cNvPr id="3" name="Content Placeholder 2"/>
          <p:cNvSpPr>
            <a:spLocks noGrp="1"/>
          </p:cNvSpPr>
          <p:nvPr>
            <p:ph idx="1"/>
          </p:nvPr>
        </p:nvSpPr>
        <p:spPr>
          <a:xfrm>
            <a:off x="1981200" y="2332038"/>
            <a:ext cx="8229600" cy="4525963"/>
          </a:xfrm>
        </p:spPr>
        <p:txBody>
          <a:bodyPr/>
          <a:lstStyle/>
          <a:p>
            <a:r>
              <a:rPr lang="en-US" dirty="0" smtClean="0"/>
              <a:t>Distinction self as context</a:t>
            </a:r>
          </a:p>
          <a:p>
            <a:pPr lvl="1"/>
            <a:r>
              <a:rPr lang="en-US" dirty="0" smtClean="0"/>
              <a:t>I-YOU and HERE-THERE explicitly facilitating distinction between self and experiences</a:t>
            </a:r>
          </a:p>
          <a:p>
            <a:r>
              <a:rPr lang="en-US" dirty="0" smtClean="0"/>
              <a:t>Hierarchical self as context</a:t>
            </a:r>
          </a:p>
          <a:p>
            <a:pPr lvl="1"/>
            <a:r>
              <a:rPr lang="en-US" dirty="0" smtClean="0"/>
              <a:t>I-HERE-NOW contain my experiences</a:t>
            </a:r>
          </a:p>
          <a:p>
            <a:endParaRPr lang="en-US" dirty="0"/>
          </a:p>
          <a:p>
            <a:r>
              <a:rPr lang="en-US" dirty="0" smtClean="0">
                <a:solidFill>
                  <a:srgbClr val="FF0000"/>
                </a:solidFill>
              </a:rPr>
              <a:t>LOWER LEVELS OF DISTRESS AFTER HIERARCHICAL</a:t>
            </a:r>
          </a:p>
          <a:p>
            <a:endParaRPr lang="en-US" dirty="0">
              <a:solidFill>
                <a:srgbClr val="FF0000"/>
              </a:solidFill>
            </a:endParaRPr>
          </a:p>
        </p:txBody>
      </p:sp>
      <p:sp>
        <p:nvSpPr>
          <p:cNvPr id="4" name="TextBox 3"/>
          <p:cNvSpPr txBox="1"/>
          <p:nvPr/>
        </p:nvSpPr>
        <p:spPr>
          <a:xfrm>
            <a:off x="4993392" y="6188539"/>
            <a:ext cx="5385045" cy="369332"/>
          </a:xfrm>
          <a:prstGeom prst="rect">
            <a:avLst/>
          </a:prstGeom>
          <a:noFill/>
        </p:spPr>
        <p:txBody>
          <a:bodyPr wrap="none" rtlCol="0">
            <a:spAutoFit/>
          </a:bodyPr>
          <a:lstStyle/>
          <a:p>
            <a:r>
              <a:rPr lang="en-US" dirty="0" err="1"/>
              <a:t>Foody</a:t>
            </a:r>
            <a:r>
              <a:rPr lang="en-US" dirty="0"/>
              <a:t>, Barnes-Holmes, Barnes-Holmes &amp; Luciano, 2013</a:t>
            </a:r>
          </a:p>
        </p:txBody>
      </p:sp>
    </p:spTree>
    <p:extLst>
      <p:ext uri="{BB962C8B-B14F-4D97-AF65-F5344CB8AC3E}">
        <p14:creationId xmlns:p14="http://schemas.microsoft.com/office/powerpoint/2010/main" val="288367589"/>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0-29 at 20.57.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7535" y="-613262"/>
            <a:ext cx="17012093" cy="8608681"/>
          </a:xfrm>
          <a:prstGeom prst="rect">
            <a:avLst/>
          </a:prstGeom>
        </p:spPr>
      </p:pic>
      <p:sp>
        <p:nvSpPr>
          <p:cNvPr id="5" name="Rectangle 4"/>
          <p:cNvSpPr/>
          <p:nvPr/>
        </p:nvSpPr>
        <p:spPr>
          <a:xfrm>
            <a:off x="-372533" y="-914399"/>
            <a:ext cx="13199383" cy="3352800"/>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1981200" y="328425"/>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
            </a:r>
            <a:br>
              <a:rPr lang="en-US" dirty="0"/>
            </a:br>
            <a:r>
              <a:rPr lang="en-US" dirty="0"/>
              <a:t/>
            </a:r>
            <a:br>
              <a:rPr lang="en-US" dirty="0"/>
            </a:br>
            <a:r>
              <a:rPr lang="en-US" dirty="0"/>
              <a:t> </a:t>
            </a:r>
            <a:r>
              <a:rPr lang="en-US" b="1" dirty="0"/>
              <a:t>Self as Context</a:t>
            </a:r>
            <a:br>
              <a:rPr lang="en-US" b="1" dirty="0"/>
            </a:br>
            <a:r>
              <a:rPr lang="en-US" b="1" dirty="0"/>
              <a:t>Hierarchical versus Distinction Relations</a:t>
            </a:r>
            <a:br>
              <a:rPr lang="en-US" b="1" dirty="0"/>
            </a:br>
            <a:endParaRPr lang="en-US" dirty="0"/>
          </a:p>
        </p:txBody>
      </p:sp>
    </p:spTree>
    <p:extLst>
      <p:ext uri="{BB962C8B-B14F-4D97-AF65-F5344CB8AC3E}">
        <p14:creationId xmlns:p14="http://schemas.microsoft.com/office/powerpoint/2010/main" val="2095240598"/>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Using Hierarchical Relations to improve your SAC interventions…</a:t>
            </a:r>
            <a:endParaRPr lang="en-US" dirty="0"/>
          </a:p>
        </p:txBody>
      </p:sp>
      <p:sp>
        <p:nvSpPr>
          <p:cNvPr id="3" name="Content Placeholder 2"/>
          <p:cNvSpPr>
            <a:spLocks noGrp="1"/>
          </p:cNvSpPr>
          <p:nvPr>
            <p:ph idx="1"/>
          </p:nvPr>
        </p:nvSpPr>
        <p:spPr/>
        <p:txBody>
          <a:bodyPr>
            <a:normAutofit/>
          </a:bodyPr>
          <a:lstStyle/>
          <a:p>
            <a:r>
              <a:rPr lang="en-US" dirty="0" err="1" smtClean="0"/>
              <a:t>Deictics</a:t>
            </a:r>
            <a:r>
              <a:rPr lang="en-US" dirty="0" smtClean="0"/>
              <a:t> and distinction</a:t>
            </a:r>
            <a:endParaRPr lang="en-US" dirty="0"/>
          </a:p>
          <a:p>
            <a:pPr lvl="1"/>
            <a:r>
              <a:rPr lang="en-US" i="1" dirty="0" smtClean="0"/>
              <a:t>Each time a thought pops into your head, imagine putting it on one of those leaves…Just imagine yourself on the side of the bank watching this thought go down the stream</a:t>
            </a:r>
          </a:p>
          <a:p>
            <a:endParaRPr lang="en-US" dirty="0"/>
          </a:p>
          <a:p>
            <a:r>
              <a:rPr lang="en-US" dirty="0" err="1" smtClean="0"/>
              <a:t>Deictics</a:t>
            </a:r>
            <a:r>
              <a:rPr lang="en-US" dirty="0" smtClean="0"/>
              <a:t> and hierarchy</a:t>
            </a:r>
          </a:p>
          <a:p>
            <a:pPr lvl="1"/>
            <a:r>
              <a:rPr lang="en-US" i="1" dirty="0" smtClean="0">
                <a:solidFill>
                  <a:srgbClr val="FF0000"/>
                </a:solidFill>
              </a:rPr>
              <a:t>And </a:t>
            </a:r>
            <a:r>
              <a:rPr lang="en-US" i="1" dirty="0">
                <a:solidFill>
                  <a:srgbClr val="FF0000"/>
                </a:solidFill>
              </a:rPr>
              <a:t>just notice that it is you who is noticing your thoughts. </a:t>
            </a:r>
            <a:r>
              <a:rPr lang="en-US" i="1" dirty="0" smtClean="0"/>
              <a:t>Be aware </a:t>
            </a:r>
            <a:r>
              <a:rPr lang="en-US" i="1" dirty="0"/>
              <a:t>that you are here and your thoughts and images are </a:t>
            </a:r>
            <a:r>
              <a:rPr lang="en-US" i="1" dirty="0" smtClean="0"/>
              <a:t>there on </a:t>
            </a:r>
            <a:r>
              <a:rPr lang="en-US" i="1" dirty="0"/>
              <a:t>a leaf floating down the </a:t>
            </a:r>
            <a:r>
              <a:rPr lang="en-US" i="1" dirty="0" smtClean="0"/>
              <a:t>stream. If </a:t>
            </a:r>
            <a:r>
              <a:rPr lang="en-US" i="1" dirty="0"/>
              <a:t>the stream never gets going at all and you start thinking “</a:t>
            </a:r>
            <a:r>
              <a:rPr lang="en-US" i="1" dirty="0" smtClean="0"/>
              <a:t>It’s not </a:t>
            </a:r>
            <a:r>
              <a:rPr lang="en-US" i="1" dirty="0"/>
              <a:t>working” or “I’m not doing it right” then let that thought </a:t>
            </a:r>
            <a:r>
              <a:rPr lang="en-US" i="1" dirty="0" smtClean="0"/>
              <a:t>be placed </a:t>
            </a:r>
            <a:r>
              <a:rPr lang="en-US" i="1" dirty="0"/>
              <a:t>on a leaf and send it right down the stream as well.</a:t>
            </a:r>
          </a:p>
        </p:txBody>
      </p:sp>
    </p:spTree>
    <p:extLst>
      <p:ext uri="{BB962C8B-B14F-4D97-AF65-F5344CB8AC3E}">
        <p14:creationId xmlns:p14="http://schemas.microsoft.com/office/powerpoint/2010/main" val="178077426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I as Flexible</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Noticing impact of context</a:t>
            </a:r>
          </a:p>
          <a:p>
            <a:endParaRPr lang="en-US" dirty="0"/>
          </a:p>
          <a:p>
            <a:r>
              <a:rPr lang="en-US" dirty="0" smtClean="0"/>
              <a:t>Noticing the impact of </a:t>
            </a:r>
            <a:r>
              <a:rPr lang="en-US" dirty="0" err="1" smtClean="0"/>
              <a:t>behaviours</a:t>
            </a:r>
            <a:endParaRPr lang="en-US" dirty="0"/>
          </a:p>
        </p:txBody>
      </p:sp>
    </p:spTree>
    <p:extLst>
      <p:ext uri="{BB962C8B-B14F-4D97-AF65-F5344CB8AC3E}">
        <p14:creationId xmlns:p14="http://schemas.microsoft.com/office/powerpoint/2010/main" val="158333325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as Flexible: Noticing impact of context</a:t>
            </a:r>
            <a:br>
              <a:rPr lang="en-US" dirty="0" smtClean="0"/>
            </a:br>
            <a:endParaRPr lang="en-US" dirty="0"/>
          </a:p>
        </p:txBody>
      </p:sp>
      <p:sp>
        <p:nvSpPr>
          <p:cNvPr id="3" name="Content Placeholder 2"/>
          <p:cNvSpPr>
            <a:spLocks noGrp="1"/>
          </p:cNvSpPr>
          <p:nvPr>
            <p:ph idx="1"/>
          </p:nvPr>
        </p:nvSpPr>
        <p:spPr/>
        <p:txBody>
          <a:bodyPr/>
          <a:lstStyle/>
          <a:p>
            <a:r>
              <a:rPr lang="en-US" dirty="0" smtClean="0"/>
              <a:t>Ask questions about a variety of current and past elements that may contribute to the clients ineffective action </a:t>
            </a:r>
          </a:p>
          <a:p>
            <a:pPr lvl="1"/>
            <a:r>
              <a:rPr lang="en-US" dirty="0" smtClean="0"/>
              <a:t>Can you think of things that characterized that day that might have led you to acting this way?</a:t>
            </a:r>
          </a:p>
          <a:p>
            <a:pPr lvl="1"/>
            <a:r>
              <a:rPr lang="en-US" dirty="0" smtClean="0"/>
              <a:t>If you were me right now, how would you view this situation?</a:t>
            </a:r>
          </a:p>
          <a:p>
            <a:pPr lvl="1"/>
            <a:r>
              <a:rPr lang="en-US" dirty="0" smtClean="0"/>
              <a:t>Given your history how could it be any other way?</a:t>
            </a:r>
          </a:p>
          <a:p>
            <a:pPr lvl="1"/>
            <a:endParaRPr lang="en-US" dirty="0"/>
          </a:p>
          <a:p>
            <a:pPr lvl="1"/>
            <a:endParaRPr lang="en-US" dirty="0" smtClean="0"/>
          </a:p>
          <a:p>
            <a:pPr lvl="1"/>
            <a:endParaRPr lang="en-US" dirty="0" smtClean="0"/>
          </a:p>
          <a:p>
            <a:pPr marL="457200" lvl="1" indent="0">
              <a:buNone/>
            </a:pPr>
            <a:r>
              <a:rPr lang="en-US" dirty="0">
                <a:solidFill>
                  <a:srgbClr val="FF0000"/>
                </a:solidFill>
              </a:rPr>
              <a:t>*</a:t>
            </a:r>
            <a:r>
              <a:rPr lang="en-US" dirty="0" smtClean="0">
                <a:solidFill>
                  <a:srgbClr val="FF0000"/>
                </a:solidFill>
              </a:rPr>
              <a:t>Don</a:t>
            </a:r>
            <a:r>
              <a:rPr lang="uk-UA" dirty="0" smtClean="0">
                <a:solidFill>
                  <a:srgbClr val="FF0000"/>
                </a:solidFill>
              </a:rPr>
              <a:t>’</a:t>
            </a:r>
            <a:r>
              <a:rPr lang="en-US" dirty="0" smtClean="0">
                <a:solidFill>
                  <a:srgbClr val="FF0000"/>
                </a:solidFill>
              </a:rPr>
              <a:t>t have to shoulder all the responsibility </a:t>
            </a:r>
            <a:endParaRPr lang="en-US" dirty="0">
              <a:solidFill>
                <a:srgbClr val="FF0000"/>
              </a:solidFill>
            </a:endParaRPr>
          </a:p>
        </p:txBody>
      </p:sp>
    </p:spTree>
    <p:extLst>
      <p:ext uri="{BB962C8B-B14F-4D97-AF65-F5344CB8AC3E}">
        <p14:creationId xmlns:p14="http://schemas.microsoft.com/office/powerpoint/2010/main" val="1397653604"/>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as Flexible: Noticing the impact of </a:t>
            </a:r>
            <a:r>
              <a:rPr lang="en-US" dirty="0" err="1" smtClean="0"/>
              <a:t>behaviours</a:t>
            </a:r>
            <a:endParaRPr lang="en-US" dirty="0"/>
          </a:p>
        </p:txBody>
      </p:sp>
      <p:sp>
        <p:nvSpPr>
          <p:cNvPr id="3" name="Content Placeholder 2"/>
          <p:cNvSpPr>
            <a:spLocks noGrp="1"/>
          </p:cNvSpPr>
          <p:nvPr>
            <p:ph idx="1"/>
          </p:nvPr>
        </p:nvSpPr>
        <p:spPr/>
        <p:txBody>
          <a:bodyPr/>
          <a:lstStyle/>
          <a:p>
            <a:r>
              <a:rPr lang="en-US" dirty="0" smtClean="0"/>
              <a:t>Impact of clients own influence</a:t>
            </a:r>
          </a:p>
          <a:p>
            <a:endParaRPr lang="en-US" dirty="0"/>
          </a:p>
          <a:p>
            <a:r>
              <a:rPr lang="en-US" dirty="0" smtClean="0"/>
              <a:t>When you study how does that impact your grades? Your relationship with your parents?</a:t>
            </a:r>
          </a:p>
          <a:p>
            <a:endParaRPr lang="en-US" dirty="0"/>
          </a:p>
          <a:p>
            <a:endParaRPr lang="en-US" dirty="0" smtClean="0"/>
          </a:p>
          <a:p>
            <a:pPr marL="0" lvl="1" indent="0">
              <a:spcBef>
                <a:spcPts val="1000"/>
              </a:spcBef>
              <a:buNone/>
            </a:pPr>
            <a:r>
              <a:rPr lang="en-US" dirty="0" smtClean="0">
                <a:solidFill>
                  <a:srgbClr val="FF0000"/>
                </a:solidFill>
              </a:rPr>
              <a:t>*And you</a:t>
            </a:r>
            <a:r>
              <a:rPr lang="en-IE" dirty="0">
                <a:solidFill>
                  <a:srgbClr val="FF0000"/>
                </a:solidFill>
              </a:rPr>
              <a:t> </a:t>
            </a:r>
            <a:r>
              <a:rPr lang="en-IE" dirty="0" smtClean="0">
                <a:solidFill>
                  <a:srgbClr val="FF0000"/>
                </a:solidFill>
              </a:rPr>
              <a:t>are able to respond</a:t>
            </a:r>
            <a:endParaRPr lang="en-US" dirty="0" smtClean="0">
              <a:solidFill>
                <a:srgbClr val="FF0000"/>
              </a:solidFill>
            </a:endParaRPr>
          </a:p>
          <a:p>
            <a:endParaRPr lang="en-US" dirty="0" smtClean="0"/>
          </a:p>
          <a:p>
            <a:endParaRPr lang="en-US" dirty="0"/>
          </a:p>
          <a:p>
            <a:endParaRPr lang="en-US" dirty="0"/>
          </a:p>
        </p:txBody>
      </p:sp>
    </p:spTree>
    <p:extLst>
      <p:ext uri="{BB962C8B-B14F-4D97-AF65-F5344CB8AC3E}">
        <p14:creationId xmlns:p14="http://schemas.microsoft.com/office/powerpoint/2010/main" val="1187991542"/>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1075" y="2679700"/>
            <a:ext cx="10515600" cy="1325563"/>
          </a:xfrm>
        </p:spPr>
        <p:txBody>
          <a:bodyPr/>
          <a:lstStyle/>
          <a:p>
            <a:r>
              <a:rPr lang="en-US" dirty="0" smtClean="0"/>
              <a:t>I as Flexible: Linking Causes and Consequences</a:t>
            </a:r>
            <a:endParaRPr lang="en-US" dirty="0"/>
          </a:p>
        </p:txBody>
      </p:sp>
    </p:spTree>
    <p:extLst>
      <p:ext uri="{BB962C8B-B14F-4D97-AF65-F5344CB8AC3E}">
        <p14:creationId xmlns:p14="http://schemas.microsoft.com/office/powerpoint/2010/main" val="164812794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Relational Frame Theory</a:t>
            </a:r>
            <a:endParaRPr lang="en-US" dirty="0"/>
          </a:p>
        </p:txBody>
      </p:sp>
      <p:sp>
        <p:nvSpPr>
          <p:cNvPr id="3" name="Content Placeholder 2"/>
          <p:cNvSpPr>
            <a:spLocks noGrp="1"/>
          </p:cNvSpPr>
          <p:nvPr>
            <p:ph idx="1"/>
          </p:nvPr>
        </p:nvSpPr>
        <p:spPr/>
        <p:txBody>
          <a:bodyPr>
            <a:normAutofit/>
          </a:bodyPr>
          <a:lstStyle/>
          <a:p>
            <a:r>
              <a:rPr lang="en-US" dirty="0"/>
              <a:t>A</a:t>
            </a:r>
            <a:r>
              <a:rPr lang="en-US" dirty="0" smtClean="0"/>
              <a:t> </a:t>
            </a:r>
            <a:r>
              <a:rPr lang="en-US" dirty="0"/>
              <a:t>theory of language that shows us how to use </a:t>
            </a:r>
            <a:r>
              <a:rPr lang="en-US" dirty="0" smtClean="0"/>
              <a:t>language intentionally</a:t>
            </a:r>
            <a:endParaRPr lang="en-US" dirty="0"/>
          </a:p>
        </p:txBody>
      </p:sp>
      <p:pic>
        <p:nvPicPr>
          <p:cNvPr id="5" name="Picture 4"/>
          <p:cNvPicPr>
            <a:picLocks noChangeAspect="1"/>
          </p:cNvPicPr>
          <p:nvPr/>
        </p:nvPicPr>
        <p:blipFill>
          <a:blip r:embed="rId3"/>
          <a:stretch>
            <a:fillRect/>
          </a:stretch>
        </p:blipFill>
        <p:spPr>
          <a:xfrm>
            <a:off x="4600386" y="2934231"/>
            <a:ext cx="2686428" cy="3191933"/>
          </a:xfrm>
          <a:prstGeom prst="rect">
            <a:avLst/>
          </a:prstGeom>
        </p:spPr>
      </p:pic>
    </p:spTree>
    <p:extLst>
      <p:ext uri="{BB962C8B-B14F-4D97-AF65-F5344CB8AC3E}">
        <p14:creationId xmlns:p14="http://schemas.microsoft.com/office/powerpoint/2010/main" val="1917827745"/>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as Flexible</a:t>
            </a:r>
            <a:endParaRPr lang="en-US" dirty="0"/>
          </a:p>
        </p:txBody>
      </p:sp>
      <p:sp>
        <p:nvSpPr>
          <p:cNvPr id="3" name="Content Placeholder 2"/>
          <p:cNvSpPr>
            <a:spLocks noGrp="1"/>
          </p:cNvSpPr>
          <p:nvPr>
            <p:ph idx="1"/>
          </p:nvPr>
        </p:nvSpPr>
        <p:spPr/>
        <p:txBody>
          <a:bodyPr>
            <a:normAutofit fontScale="85000" lnSpcReduction="20000"/>
          </a:bodyPr>
          <a:lstStyle/>
          <a:p>
            <a:r>
              <a:rPr lang="en-US" dirty="0"/>
              <a:t>W</a:t>
            </a:r>
            <a:r>
              <a:rPr lang="en-US" dirty="0" smtClean="0"/>
              <a:t>rite </a:t>
            </a:r>
            <a:r>
              <a:rPr lang="en-US" dirty="0"/>
              <a:t>down something </a:t>
            </a:r>
            <a:r>
              <a:rPr lang="en-US" dirty="0" smtClean="0"/>
              <a:t>that </a:t>
            </a:r>
            <a:r>
              <a:rPr lang="en-US" dirty="0"/>
              <a:t>you no longer </a:t>
            </a:r>
            <a:r>
              <a:rPr lang="en-US" dirty="0" smtClean="0"/>
              <a:t>do that you miss?</a:t>
            </a:r>
          </a:p>
          <a:p>
            <a:endParaRPr lang="en-US" dirty="0"/>
          </a:p>
          <a:p>
            <a:r>
              <a:rPr lang="en-US" dirty="0" smtClean="0"/>
              <a:t>What led you to stop doing it?</a:t>
            </a:r>
          </a:p>
          <a:p>
            <a:endParaRPr lang="en-US" dirty="0" smtClean="0"/>
          </a:p>
          <a:p>
            <a:r>
              <a:rPr lang="en-US" dirty="0" smtClean="0"/>
              <a:t>What was happening around that time in your life?</a:t>
            </a:r>
          </a:p>
          <a:p>
            <a:endParaRPr lang="en-US" dirty="0" smtClean="0"/>
          </a:p>
          <a:p>
            <a:r>
              <a:rPr lang="en-US" dirty="0" smtClean="0"/>
              <a:t>What was it that was important to you about doing this?</a:t>
            </a:r>
          </a:p>
          <a:p>
            <a:endParaRPr lang="en-US" dirty="0"/>
          </a:p>
          <a:p>
            <a:r>
              <a:rPr lang="en-US" dirty="0" smtClean="0"/>
              <a:t>What have you missed since stopping it?</a:t>
            </a:r>
          </a:p>
          <a:p>
            <a:endParaRPr lang="en-US" dirty="0"/>
          </a:p>
          <a:p>
            <a:r>
              <a:rPr lang="en-US" dirty="0"/>
              <a:t>In service of my value, I am willing </a:t>
            </a:r>
            <a:r>
              <a:rPr lang="en-US" dirty="0" smtClean="0"/>
              <a:t>to_____________ </a:t>
            </a:r>
            <a:r>
              <a:rPr lang="en-US" dirty="0"/>
              <a:t>.”</a:t>
            </a:r>
          </a:p>
        </p:txBody>
      </p:sp>
    </p:spTree>
    <p:extLst>
      <p:ext uri="{BB962C8B-B14F-4D97-AF65-F5344CB8AC3E}">
        <p14:creationId xmlns:p14="http://schemas.microsoft.com/office/powerpoint/2010/main" val="9926570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as Flexible: Noticing the impact of context</a:t>
            </a:r>
            <a:endParaRPr lang="en-US" dirty="0"/>
          </a:p>
        </p:txBody>
      </p:sp>
      <p:sp>
        <p:nvSpPr>
          <p:cNvPr id="3" name="Content Placeholder 2"/>
          <p:cNvSpPr>
            <a:spLocks noGrp="1"/>
          </p:cNvSpPr>
          <p:nvPr>
            <p:ph idx="1"/>
          </p:nvPr>
        </p:nvSpPr>
        <p:spPr/>
        <p:txBody>
          <a:bodyPr/>
          <a:lstStyle/>
          <a:p>
            <a:r>
              <a:rPr lang="en-US" dirty="0" smtClean="0"/>
              <a:t>Client: Talk about something you did that you are feeling bad about</a:t>
            </a:r>
          </a:p>
          <a:p>
            <a:endParaRPr lang="en-US" dirty="0"/>
          </a:p>
          <a:p>
            <a:r>
              <a:rPr lang="en-US" dirty="0" smtClean="0"/>
              <a:t>Therapist: Ask </a:t>
            </a:r>
            <a:r>
              <a:rPr lang="en-US" dirty="0"/>
              <a:t>questions about a variety of current and past elements that may contribute to the clients ineffective action </a:t>
            </a:r>
          </a:p>
          <a:p>
            <a:pPr lvl="1"/>
            <a:r>
              <a:rPr lang="en-US" dirty="0"/>
              <a:t>Can you think of things that characterized that day that might have led you to acting this way?</a:t>
            </a:r>
          </a:p>
          <a:p>
            <a:pPr lvl="1"/>
            <a:r>
              <a:rPr lang="en-US" dirty="0"/>
              <a:t>If you were me right now, how would you view this situation?</a:t>
            </a:r>
          </a:p>
          <a:p>
            <a:pPr lvl="1"/>
            <a:r>
              <a:rPr lang="en-US" dirty="0"/>
              <a:t>Given your history how could it be any other way</a:t>
            </a:r>
            <a:r>
              <a:rPr lang="en-US" dirty="0" smtClean="0"/>
              <a:t>?</a:t>
            </a:r>
            <a:endParaRPr lang="en-US" dirty="0"/>
          </a:p>
        </p:txBody>
      </p:sp>
    </p:spTree>
    <p:extLst>
      <p:ext uri="{BB962C8B-B14F-4D97-AF65-F5344CB8AC3E}">
        <p14:creationId xmlns:p14="http://schemas.microsoft.com/office/powerpoint/2010/main" val="1842292609"/>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Flexible perspective taking exercise</a:t>
            </a:r>
          </a:p>
          <a:p>
            <a:endParaRPr lang="en-US" dirty="0"/>
          </a:p>
        </p:txBody>
      </p:sp>
    </p:spTree>
    <p:extLst>
      <p:ext uri="{BB962C8B-B14F-4D97-AF65-F5344CB8AC3E}">
        <p14:creationId xmlns:p14="http://schemas.microsoft.com/office/powerpoint/2010/main" val="160028194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Geoff – Self-</a:t>
            </a:r>
            <a:r>
              <a:rPr lang="en-US" dirty="0" err="1" smtClean="0"/>
              <a:t>ing</a:t>
            </a:r>
            <a:r>
              <a:rPr lang="en-US" dirty="0" smtClean="0"/>
              <a:t> Issue</a:t>
            </a:r>
            <a:endParaRPr lang="en-US" dirty="0"/>
          </a:p>
        </p:txBody>
      </p:sp>
      <p:sp>
        <p:nvSpPr>
          <p:cNvPr id="3" name="Content Placeholder 2"/>
          <p:cNvSpPr>
            <a:spLocks noGrp="1"/>
          </p:cNvSpPr>
          <p:nvPr>
            <p:ph idx="1"/>
          </p:nvPr>
        </p:nvSpPr>
        <p:spPr/>
        <p:txBody>
          <a:bodyPr/>
          <a:lstStyle/>
          <a:p>
            <a:pPr marL="0" indent="0">
              <a:buNone/>
            </a:pPr>
            <a:r>
              <a:rPr lang="en-US" dirty="0"/>
              <a:t>I’m just... nothing. I’m not even worth my own time or effort. I don’t do anything that matters. I am not the father I would like to be to my children. I am distracted when I am around the kids and so I cannot engage with them and have fun like fathers should. And things I do try, I always manage to screw up somehow.  To the people in my life, if I’m not totally inconsequential, I’m causing unnecessary pain. I can’t stand me. I can’t imagine how anyone else could. I should just stay away and save everyone the trouble.  </a:t>
            </a:r>
          </a:p>
        </p:txBody>
      </p:sp>
    </p:spTree>
    <p:extLst>
      <p:ext uri="{BB962C8B-B14F-4D97-AF65-F5344CB8AC3E}">
        <p14:creationId xmlns:p14="http://schemas.microsoft.com/office/powerpoint/2010/main" val="342406766"/>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779815" y="261261"/>
          <a:ext cx="8588828" cy="6309359"/>
        </p:xfrm>
        <a:graphic>
          <a:graphicData uri="http://schemas.openxmlformats.org/drawingml/2006/table">
            <a:tbl>
              <a:tblPr firstRow="1" firstCol="1" bandRow="1">
                <a:tableStyleId>{F5AB1C69-6EDB-4FF4-983F-18BD219EF322}</a:tableStyleId>
              </a:tblPr>
              <a:tblGrid>
                <a:gridCol w="3924954"/>
                <a:gridCol w="4663874"/>
              </a:tblGrid>
              <a:tr h="497279">
                <a:tc>
                  <a:txBody>
                    <a:bodyPr/>
                    <a:lstStyle/>
                    <a:p>
                      <a:pPr algn="just">
                        <a:spcAft>
                          <a:spcPts val="0"/>
                        </a:spcAft>
                      </a:pPr>
                      <a:r>
                        <a:rPr lang="en-US" sz="1800" dirty="0">
                          <a:effectLst/>
                        </a:rPr>
                        <a:t>Issue</a:t>
                      </a:r>
                    </a:p>
                    <a:p>
                      <a:pPr marL="457200" algn="just"/>
                      <a:r>
                        <a:rPr lang="en-US" sz="1800" dirty="0">
                          <a:effectLst/>
                        </a:rPr>
                        <a:t> </a:t>
                      </a:r>
                      <a:endParaRPr lang="en-US" sz="1800" dirty="0">
                        <a:effectLst/>
                        <a:latin typeface="Cambria" charset="0"/>
                        <a:ea typeface="MS ??" charset="0"/>
                        <a:cs typeface="Times New Roman" charset="0"/>
                      </a:endParaRPr>
                    </a:p>
                  </a:txBody>
                  <a:tcPr marL="68580" marR="68580" marT="0" marB="0"/>
                </a:tc>
                <a:tc>
                  <a:txBody>
                    <a:bodyPr/>
                    <a:lstStyle/>
                    <a:p>
                      <a:pPr algn="just">
                        <a:spcAft>
                          <a:spcPts val="0"/>
                        </a:spcAft>
                      </a:pPr>
                      <a:r>
                        <a:rPr lang="en-US" sz="1800">
                          <a:effectLst/>
                        </a:rPr>
                        <a:t>Example</a:t>
                      </a:r>
                      <a:endParaRPr lang="en-US" sz="1800">
                        <a:effectLst/>
                        <a:latin typeface="Cambria" charset="0"/>
                        <a:ea typeface="MS ??" charset="0"/>
                        <a:cs typeface="Times New Roman" charset="0"/>
                      </a:endParaRPr>
                    </a:p>
                  </a:txBody>
                  <a:tcPr marL="68580" marR="68580" marT="0" marB="0"/>
                </a:tc>
              </a:tr>
              <a:tr h="497279">
                <a:tc>
                  <a:txBody>
                    <a:bodyPr/>
                    <a:lstStyle/>
                    <a:p>
                      <a:pPr algn="just">
                        <a:spcAft>
                          <a:spcPts val="0"/>
                        </a:spcAft>
                      </a:pPr>
                      <a:r>
                        <a:rPr lang="en-US" sz="1800" dirty="0">
                          <a:effectLst/>
                        </a:rPr>
                        <a:t>1. Lack of values clarity</a:t>
                      </a:r>
                    </a:p>
                    <a:p>
                      <a:pPr marL="457200" algn="just"/>
                      <a:r>
                        <a:rPr lang="en-US" sz="1800" dirty="0">
                          <a:effectLst/>
                        </a:rPr>
                        <a:t> </a:t>
                      </a:r>
                      <a:endParaRPr lang="en-US" sz="1800" dirty="0">
                        <a:effectLst/>
                        <a:latin typeface="Cambria" charset="0"/>
                        <a:ea typeface="MS ??" charset="0"/>
                        <a:cs typeface="Times New Roman" charset="0"/>
                      </a:endParaRPr>
                    </a:p>
                  </a:txBody>
                  <a:tcPr marL="68580" marR="68580" marT="0" marB="0"/>
                </a:tc>
                <a:tc>
                  <a:txBody>
                    <a:bodyPr/>
                    <a:lstStyle/>
                    <a:p>
                      <a:pPr algn="just">
                        <a:spcAft>
                          <a:spcPts val="0"/>
                        </a:spcAft>
                      </a:pPr>
                      <a:r>
                        <a:rPr lang="en-US" sz="1800">
                          <a:effectLst/>
                        </a:rPr>
                        <a:t>‘I don't really know what I care about’ </a:t>
                      </a:r>
                    </a:p>
                    <a:p>
                      <a:pPr marL="457200" algn="just"/>
                      <a:r>
                        <a:rPr lang="en-US" sz="1800">
                          <a:effectLst/>
                        </a:rPr>
                        <a:t> </a:t>
                      </a:r>
                      <a:endParaRPr lang="en-US" sz="1800">
                        <a:effectLst/>
                        <a:latin typeface="Cambria" charset="0"/>
                        <a:ea typeface="MS ??" charset="0"/>
                        <a:cs typeface="Times New Roman" charset="0"/>
                      </a:endParaRPr>
                    </a:p>
                  </a:txBody>
                  <a:tcPr marL="68580" marR="68580" marT="0" marB="0"/>
                </a:tc>
              </a:tr>
              <a:tr h="497279">
                <a:tc>
                  <a:txBody>
                    <a:bodyPr/>
                    <a:lstStyle/>
                    <a:p>
                      <a:pPr algn="just">
                        <a:spcAft>
                          <a:spcPts val="0"/>
                        </a:spcAft>
                      </a:pPr>
                      <a:r>
                        <a:rPr lang="en-US" sz="1800">
                          <a:effectLst/>
                        </a:rPr>
                        <a:t>2. Self-righteousness</a:t>
                      </a:r>
                    </a:p>
                    <a:p>
                      <a:pPr marL="457200" algn="just"/>
                      <a:r>
                        <a:rPr lang="en-US" sz="1800">
                          <a:effectLst/>
                        </a:rPr>
                        <a:t> </a:t>
                      </a:r>
                      <a:endParaRPr lang="en-US" sz="1800">
                        <a:effectLst/>
                        <a:latin typeface="Cambria" charset="0"/>
                        <a:ea typeface="MS ??" charset="0"/>
                        <a:cs typeface="Times New Roman" charset="0"/>
                      </a:endParaRPr>
                    </a:p>
                  </a:txBody>
                  <a:tcPr marL="68580" marR="68580" marT="0" marB="0"/>
                </a:tc>
                <a:tc>
                  <a:txBody>
                    <a:bodyPr/>
                    <a:lstStyle/>
                    <a:p>
                      <a:pPr algn="just">
                        <a:spcAft>
                          <a:spcPts val="0"/>
                        </a:spcAft>
                      </a:pPr>
                      <a:r>
                        <a:rPr lang="en-US" sz="1800" dirty="0">
                          <a:effectLst/>
                        </a:rPr>
                        <a:t>‘I’m more honest than you. I’d never lie like that’ </a:t>
                      </a:r>
                    </a:p>
                    <a:p>
                      <a:pPr marL="457200" algn="just"/>
                      <a:r>
                        <a:rPr lang="en-US" sz="1800" dirty="0">
                          <a:effectLst/>
                        </a:rPr>
                        <a:t> </a:t>
                      </a:r>
                      <a:endParaRPr lang="en-US" sz="1800" dirty="0">
                        <a:effectLst/>
                        <a:latin typeface="Cambria" charset="0"/>
                        <a:ea typeface="MS ??" charset="0"/>
                        <a:cs typeface="Times New Roman" charset="0"/>
                      </a:endParaRPr>
                    </a:p>
                  </a:txBody>
                  <a:tcPr marL="68580" marR="68580" marT="0" marB="0"/>
                </a:tc>
              </a:tr>
              <a:tr h="497279">
                <a:tc>
                  <a:txBody>
                    <a:bodyPr/>
                    <a:lstStyle/>
                    <a:p>
                      <a:pPr algn="just">
                        <a:spcAft>
                          <a:spcPts val="0"/>
                        </a:spcAft>
                      </a:pPr>
                      <a:r>
                        <a:rPr lang="en-US" sz="1800">
                          <a:effectLst/>
                        </a:rPr>
                        <a:t>3. Operating on auto-pilot</a:t>
                      </a:r>
                      <a:endParaRPr lang="en-US" sz="1800">
                        <a:effectLst/>
                        <a:latin typeface="Cambria" charset="0"/>
                        <a:ea typeface="MS ??" charset="0"/>
                        <a:cs typeface="Times New Roman" charset="0"/>
                      </a:endParaRPr>
                    </a:p>
                  </a:txBody>
                  <a:tcPr marL="68580" marR="68580" marT="0" marB="0"/>
                </a:tc>
                <a:tc>
                  <a:txBody>
                    <a:bodyPr/>
                    <a:lstStyle/>
                    <a:p>
                      <a:pPr algn="just">
                        <a:spcAft>
                          <a:spcPts val="0"/>
                        </a:spcAft>
                      </a:pPr>
                      <a:r>
                        <a:rPr lang="en-US" sz="1800" dirty="0">
                          <a:effectLst/>
                        </a:rPr>
                        <a:t>‘Sorry, I missed that; I’m up to my neck in it’</a:t>
                      </a:r>
                    </a:p>
                    <a:p>
                      <a:pPr marL="457200" algn="just"/>
                      <a:r>
                        <a:rPr lang="en-US" sz="1800" dirty="0">
                          <a:effectLst/>
                        </a:rPr>
                        <a:t> </a:t>
                      </a:r>
                      <a:endParaRPr lang="en-US" sz="1800" dirty="0">
                        <a:effectLst/>
                        <a:latin typeface="Cambria" charset="0"/>
                        <a:ea typeface="MS ??" charset="0"/>
                        <a:cs typeface="Times New Roman" charset="0"/>
                      </a:endParaRPr>
                    </a:p>
                  </a:txBody>
                  <a:tcPr marL="68580" marR="68580" marT="0" marB="0"/>
                </a:tc>
              </a:tr>
              <a:tr h="497279">
                <a:tc>
                  <a:txBody>
                    <a:bodyPr/>
                    <a:lstStyle/>
                    <a:p>
                      <a:pPr algn="just">
                        <a:spcAft>
                          <a:spcPts val="0"/>
                        </a:spcAft>
                      </a:pPr>
                      <a:r>
                        <a:rPr lang="en-US" sz="1800">
                          <a:effectLst/>
                        </a:rPr>
                        <a:t>4. Own experiences feeling threatening</a:t>
                      </a:r>
                    </a:p>
                    <a:p>
                      <a:pPr marL="457200" algn="just"/>
                      <a:r>
                        <a:rPr lang="en-US" sz="1800">
                          <a:effectLst/>
                        </a:rPr>
                        <a:t> </a:t>
                      </a:r>
                      <a:endParaRPr lang="en-US" sz="1800">
                        <a:effectLst/>
                        <a:latin typeface="Cambria" charset="0"/>
                        <a:ea typeface="MS ??" charset="0"/>
                        <a:cs typeface="Times New Roman" charset="0"/>
                      </a:endParaRPr>
                    </a:p>
                  </a:txBody>
                  <a:tcPr marL="68580" marR="68580" marT="0" marB="0"/>
                </a:tc>
                <a:tc>
                  <a:txBody>
                    <a:bodyPr/>
                    <a:lstStyle/>
                    <a:p>
                      <a:pPr algn="just">
                        <a:spcAft>
                          <a:spcPts val="0"/>
                        </a:spcAft>
                      </a:pPr>
                      <a:r>
                        <a:rPr lang="en-US" sz="1800" dirty="0">
                          <a:effectLst/>
                        </a:rPr>
                        <a:t>‘I can’t stand these feelings’</a:t>
                      </a:r>
                    </a:p>
                    <a:p>
                      <a:pPr marL="457200" algn="just"/>
                      <a:r>
                        <a:rPr lang="en-US" sz="1800" dirty="0">
                          <a:effectLst/>
                        </a:rPr>
                        <a:t> </a:t>
                      </a:r>
                      <a:endParaRPr lang="en-US" sz="1800" dirty="0">
                        <a:effectLst/>
                        <a:latin typeface="Cambria" charset="0"/>
                        <a:ea typeface="MS ??" charset="0"/>
                        <a:cs typeface="Times New Roman" charset="0"/>
                      </a:endParaRPr>
                    </a:p>
                  </a:txBody>
                  <a:tcPr marL="68580" marR="68580" marT="0" marB="0"/>
                </a:tc>
              </a:tr>
              <a:tr h="497279">
                <a:tc>
                  <a:txBody>
                    <a:bodyPr/>
                    <a:lstStyle/>
                    <a:p>
                      <a:pPr algn="just">
                        <a:spcAft>
                          <a:spcPts val="0"/>
                        </a:spcAft>
                      </a:pPr>
                      <a:r>
                        <a:rPr lang="en-US" sz="1800" dirty="0" smtClean="0">
                          <a:effectLst/>
                        </a:rPr>
                        <a:t>5.</a:t>
                      </a:r>
                      <a:r>
                        <a:rPr lang="en-US" sz="1800" baseline="0" dirty="0" smtClean="0">
                          <a:effectLst/>
                        </a:rPr>
                        <a:t> </a:t>
                      </a:r>
                      <a:r>
                        <a:rPr lang="en-US" sz="1800" dirty="0" smtClean="0">
                          <a:effectLst/>
                        </a:rPr>
                        <a:t>Self-centeredness </a:t>
                      </a:r>
                      <a:r>
                        <a:rPr lang="en-US" sz="1800" dirty="0">
                          <a:effectLst/>
                        </a:rPr>
                        <a:t>/ Lack of perspective</a:t>
                      </a:r>
                    </a:p>
                    <a:p>
                      <a:pPr marL="457200" algn="just"/>
                      <a:r>
                        <a:rPr lang="en-US" sz="1800" dirty="0">
                          <a:effectLst/>
                        </a:rPr>
                        <a:t> </a:t>
                      </a:r>
                      <a:endParaRPr lang="en-US" sz="1800" dirty="0">
                        <a:effectLst/>
                        <a:latin typeface="Cambria" charset="0"/>
                        <a:ea typeface="MS ??" charset="0"/>
                        <a:cs typeface="Times New Roman" charset="0"/>
                      </a:endParaRPr>
                    </a:p>
                  </a:txBody>
                  <a:tcPr marL="68580" marR="68580" marT="0" marB="0"/>
                </a:tc>
                <a:tc>
                  <a:txBody>
                    <a:bodyPr/>
                    <a:lstStyle/>
                    <a:p>
                      <a:pPr algn="just">
                        <a:spcAft>
                          <a:spcPts val="0"/>
                        </a:spcAft>
                      </a:pPr>
                      <a:r>
                        <a:rPr lang="en-US" sz="1800" dirty="0">
                          <a:effectLst/>
                        </a:rPr>
                        <a:t> ‘I don't care how he feels, he brought it on himself!’</a:t>
                      </a:r>
                    </a:p>
                    <a:p>
                      <a:pPr marL="457200" algn="just"/>
                      <a:r>
                        <a:rPr lang="en-US" sz="1800" dirty="0">
                          <a:effectLst/>
                        </a:rPr>
                        <a:t> </a:t>
                      </a:r>
                      <a:endParaRPr lang="en-US" sz="1800" dirty="0">
                        <a:effectLst/>
                        <a:latin typeface="Cambria" charset="0"/>
                        <a:ea typeface="MS ??" charset="0"/>
                        <a:cs typeface="Times New Roman" charset="0"/>
                      </a:endParaRPr>
                    </a:p>
                  </a:txBody>
                  <a:tcPr marL="68580" marR="68580" marT="0" marB="0"/>
                </a:tc>
              </a:tr>
              <a:tr h="497279">
                <a:tc>
                  <a:txBody>
                    <a:bodyPr/>
                    <a:lstStyle/>
                    <a:p>
                      <a:pPr algn="just">
                        <a:spcAft>
                          <a:spcPts val="0"/>
                        </a:spcAft>
                      </a:pPr>
                      <a:r>
                        <a:rPr lang="en-US" sz="1800">
                          <a:effectLst/>
                        </a:rPr>
                        <a:t>6. Hyper-attentive to views of others</a:t>
                      </a:r>
                      <a:endParaRPr lang="en-US" sz="1800">
                        <a:effectLst/>
                        <a:latin typeface="Cambria" charset="0"/>
                        <a:ea typeface="MS ??" charset="0"/>
                        <a:cs typeface="Times New Roman" charset="0"/>
                      </a:endParaRPr>
                    </a:p>
                  </a:txBody>
                  <a:tcPr marL="68580" marR="68580" marT="0" marB="0"/>
                </a:tc>
                <a:tc>
                  <a:txBody>
                    <a:bodyPr/>
                    <a:lstStyle/>
                    <a:p>
                      <a:pPr algn="just">
                        <a:spcAft>
                          <a:spcPts val="0"/>
                        </a:spcAft>
                      </a:pPr>
                      <a:r>
                        <a:rPr lang="en-US" sz="1800">
                          <a:effectLst/>
                        </a:rPr>
                        <a:t>‘Have I offended you? Are you upset with me?’</a:t>
                      </a:r>
                    </a:p>
                    <a:p>
                      <a:pPr marL="457200" algn="just"/>
                      <a:r>
                        <a:rPr lang="en-US" sz="1800">
                          <a:effectLst/>
                        </a:rPr>
                        <a:t> </a:t>
                      </a:r>
                      <a:endParaRPr lang="en-US" sz="1800">
                        <a:effectLst/>
                        <a:latin typeface="Cambria" charset="0"/>
                        <a:ea typeface="MS ??" charset="0"/>
                        <a:cs typeface="Times New Roman" charset="0"/>
                      </a:endParaRPr>
                    </a:p>
                  </a:txBody>
                  <a:tcPr marL="68580" marR="68580" marT="0" marB="0"/>
                </a:tc>
              </a:tr>
              <a:tr h="497279">
                <a:tc>
                  <a:txBody>
                    <a:bodyPr/>
                    <a:lstStyle/>
                    <a:p>
                      <a:pPr algn="just">
                        <a:spcAft>
                          <a:spcPts val="0"/>
                        </a:spcAft>
                      </a:pPr>
                      <a:r>
                        <a:rPr lang="en-US" sz="1800">
                          <a:effectLst/>
                        </a:rPr>
                        <a:t>7. Lack of connectedness to others</a:t>
                      </a:r>
                    </a:p>
                    <a:p>
                      <a:pPr marL="457200" algn="just"/>
                      <a:r>
                        <a:rPr lang="en-US" sz="1800">
                          <a:effectLst/>
                        </a:rPr>
                        <a:t> </a:t>
                      </a:r>
                      <a:endParaRPr lang="en-US" sz="1800">
                        <a:effectLst/>
                        <a:latin typeface="Cambria" charset="0"/>
                        <a:ea typeface="MS ??" charset="0"/>
                        <a:cs typeface="Times New Roman" charset="0"/>
                      </a:endParaRPr>
                    </a:p>
                  </a:txBody>
                  <a:tcPr marL="68580" marR="68580" marT="0" marB="0"/>
                </a:tc>
                <a:tc>
                  <a:txBody>
                    <a:bodyPr/>
                    <a:lstStyle/>
                    <a:p>
                      <a:pPr algn="just">
                        <a:spcAft>
                          <a:spcPts val="0"/>
                        </a:spcAft>
                      </a:pPr>
                      <a:r>
                        <a:rPr lang="en-US" sz="1800">
                          <a:effectLst/>
                        </a:rPr>
                        <a:t>‘I don't fit in – I’m different’</a:t>
                      </a:r>
                      <a:endParaRPr lang="en-US" sz="1800">
                        <a:effectLst/>
                        <a:latin typeface="Cambria" charset="0"/>
                        <a:ea typeface="MS ??" charset="0"/>
                        <a:cs typeface="Times New Roman" charset="0"/>
                      </a:endParaRPr>
                    </a:p>
                  </a:txBody>
                  <a:tcPr marL="68580" marR="68580" marT="0" marB="0"/>
                </a:tc>
              </a:tr>
              <a:tr h="497279">
                <a:tc>
                  <a:txBody>
                    <a:bodyPr/>
                    <a:lstStyle/>
                    <a:p>
                      <a:pPr algn="just">
                        <a:spcAft>
                          <a:spcPts val="0"/>
                        </a:spcAft>
                      </a:pPr>
                      <a:r>
                        <a:rPr lang="en-US" sz="1800">
                          <a:effectLst/>
                        </a:rPr>
                        <a:t>8. Personal rigidity</a:t>
                      </a:r>
                    </a:p>
                    <a:p>
                      <a:pPr marL="457200" algn="just"/>
                      <a:r>
                        <a:rPr lang="en-US" sz="1800">
                          <a:effectLst/>
                        </a:rPr>
                        <a:t> </a:t>
                      </a:r>
                      <a:endParaRPr lang="en-US" sz="1800">
                        <a:effectLst/>
                        <a:latin typeface="Cambria" charset="0"/>
                        <a:ea typeface="MS ??" charset="0"/>
                        <a:cs typeface="Times New Roman" charset="0"/>
                      </a:endParaRPr>
                    </a:p>
                  </a:txBody>
                  <a:tcPr marL="68580" marR="68580" marT="0" marB="0"/>
                </a:tc>
                <a:tc>
                  <a:txBody>
                    <a:bodyPr/>
                    <a:lstStyle/>
                    <a:p>
                      <a:pPr algn="just">
                        <a:spcAft>
                          <a:spcPts val="0"/>
                        </a:spcAft>
                      </a:pPr>
                      <a:r>
                        <a:rPr lang="en-US" sz="1800" dirty="0">
                          <a:effectLst/>
                        </a:rPr>
                        <a:t>‘But this is just who I am’</a:t>
                      </a:r>
                    </a:p>
                    <a:p>
                      <a:pPr marL="457200" algn="just"/>
                      <a:r>
                        <a:rPr lang="en-US" sz="1800" dirty="0">
                          <a:effectLst/>
                        </a:rPr>
                        <a:t> </a:t>
                      </a:r>
                      <a:endParaRPr lang="en-US" sz="1800" dirty="0">
                        <a:effectLst/>
                        <a:latin typeface="Cambria" charset="0"/>
                        <a:ea typeface="MS ??" charset="0"/>
                        <a:cs typeface="Times New Roman" charset="0"/>
                      </a:endParaRPr>
                    </a:p>
                  </a:txBody>
                  <a:tcPr marL="68580" marR="68580" marT="0" marB="0"/>
                </a:tc>
              </a:tr>
              <a:tr h="497279">
                <a:tc>
                  <a:txBody>
                    <a:bodyPr/>
                    <a:lstStyle/>
                    <a:p>
                      <a:pPr algn="just">
                        <a:spcAft>
                          <a:spcPts val="0"/>
                        </a:spcAft>
                      </a:pPr>
                      <a:r>
                        <a:rPr lang="en-US" sz="1800">
                          <a:effectLst/>
                        </a:rPr>
                        <a:t>9. Sense of emptiness</a:t>
                      </a:r>
                    </a:p>
                    <a:p>
                      <a:pPr marL="457200" algn="just"/>
                      <a:r>
                        <a:rPr lang="en-US" sz="1800">
                          <a:effectLst/>
                        </a:rPr>
                        <a:t> </a:t>
                      </a:r>
                      <a:endParaRPr lang="en-US" sz="1800">
                        <a:effectLst/>
                        <a:latin typeface="Cambria" charset="0"/>
                        <a:ea typeface="MS ??" charset="0"/>
                        <a:cs typeface="Times New Roman" charset="0"/>
                      </a:endParaRPr>
                    </a:p>
                  </a:txBody>
                  <a:tcPr marL="68580" marR="68580" marT="0" marB="0"/>
                </a:tc>
                <a:tc>
                  <a:txBody>
                    <a:bodyPr/>
                    <a:lstStyle/>
                    <a:p>
                      <a:pPr algn="just">
                        <a:spcAft>
                          <a:spcPts val="0"/>
                        </a:spcAft>
                      </a:pPr>
                      <a:r>
                        <a:rPr lang="en-US" sz="1800" dirty="0">
                          <a:effectLst/>
                        </a:rPr>
                        <a:t>‘I feel empty. There is nothing to me’</a:t>
                      </a:r>
                    </a:p>
                    <a:p>
                      <a:pPr marL="457200" algn="just"/>
                      <a:r>
                        <a:rPr lang="en-US" sz="1800" dirty="0">
                          <a:effectLst/>
                        </a:rPr>
                        <a:t> </a:t>
                      </a:r>
                      <a:endParaRPr lang="en-US" sz="1800" dirty="0">
                        <a:effectLst/>
                        <a:latin typeface="Cambria" charset="0"/>
                        <a:ea typeface="MS ??" charset="0"/>
                        <a:cs typeface="Times New Roman" charset="0"/>
                      </a:endParaRPr>
                    </a:p>
                  </a:txBody>
                  <a:tcPr marL="68580" marR="68580" marT="0" marB="0"/>
                </a:tc>
              </a:tr>
              <a:tr h="497279">
                <a:tc>
                  <a:txBody>
                    <a:bodyPr/>
                    <a:lstStyle/>
                    <a:p>
                      <a:pPr algn="just">
                        <a:spcAft>
                          <a:spcPts val="0"/>
                        </a:spcAft>
                      </a:pPr>
                      <a:r>
                        <a:rPr lang="en-US" sz="1800">
                          <a:effectLst/>
                        </a:rPr>
                        <a:t>10. Painful self-judgment</a:t>
                      </a:r>
                    </a:p>
                    <a:p>
                      <a:pPr marL="457200" algn="just"/>
                      <a:r>
                        <a:rPr lang="en-US" sz="1800">
                          <a:effectLst/>
                        </a:rPr>
                        <a:t> </a:t>
                      </a:r>
                      <a:endParaRPr lang="en-US" sz="1800">
                        <a:effectLst/>
                        <a:latin typeface="Cambria" charset="0"/>
                        <a:ea typeface="MS ??" charset="0"/>
                        <a:cs typeface="Times New Roman" charset="0"/>
                      </a:endParaRPr>
                    </a:p>
                  </a:txBody>
                  <a:tcPr marL="68580" marR="68580" marT="0" marB="0"/>
                </a:tc>
                <a:tc>
                  <a:txBody>
                    <a:bodyPr/>
                    <a:lstStyle/>
                    <a:p>
                      <a:pPr algn="just">
                        <a:spcAft>
                          <a:spcPts val="0"/>
                        </a:spcAft>
                      </a:pPr>
                      <a:r>
                        <a:rPr lang="en-US" sz="1800" dirty="0">
                          <a:effectLst/>
                        </a:rPr>
                        <a:t>‘I should have said something; I’m so weak’</a:t>
                      </a:r>
                    </a:p>
                    <a:p>
                      <a:pPr algn="just">
                        <a:spcAft>
                          <a:spcPts val="0"/>
                        </a:spcAft>
                      </a:pPr>
                      <a:r>
                        <a:rPr lang="en-US" sz="1800" dirty="0">
                          <a:effectLst/>
                        </a:rPr>
                        <a:t> </a:t>
                      </a:r>
                      <a:endParaRPr lang="en-US" sz="1800" dirty="0">
                        <a:effectLst/>
                        <a:latin typeface="Cambria" charset="0"/>
                        <a:ea typeface="MS ??" charset="0"/>
                        <a:cs typeface="Times New Roman" charset="0"/>
                      </a:endParaRPr>
                    </a:p>
                  </a:txBody>
                  <a:tcPr marL="68580" marR="68580" marT="0" marB="0"/>
                </a:tc>
              </a:tr>
            </a:tbl>
          </a:graphicData>
        </a:graphic>
      </p:graphicFrame>
    </p:spTree>
    <p:extLst>
      <p:ext uri="{BB962C8B-B14F-4D97-AF65-F5344CB8AC3E}">
        <p14:creationId xmlns:p14="http://schemas.microsoft.com/office/powerpoint/2010/main" val="359147430"/>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CAE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01886" y="2418443"/>
            <a:ext cx="4570639" cy="1439182"/>
          </a:xfrm>
        </p:spPr>
        <p:txBody>
          <a:bodyPr/>
          <a:lstStyle/>
          <a:p>
            <a:r>
              <a:rPr lang="en-US" smtClean="0"/>
              <a:t>Questions?</a:t>
            </a:r>
            <a:endParaRPr lang="en-US" dirty="0"/>
          </a:p>
        </p:txBody>
      </p:sp>
    </p:spTree>
    <p:extLst>
      <p:ext uri="{BB962C8B-B14F-4D97-AF65-F5344CB8AC3E}">
        <p14:creationId xmlns:p14="http://schemas.microsoft.com/office/powerpoint/2010/main" val="198542453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Relational </a:t>
            </a:r>
            <a:r>
              <a:rPr lang="en-US" b="1" dirty="0" smtClean="0"/>
              <a:t>Framing</a:t>
            </a:r>
            <a:endParaRPr lang="en-US" dirty="0"/>
          </a:p>
        </p:txBody>
      </p:sp>
      <p:sp>
        <p:nvSpPr>
          <p:cNvPr id="3" name="Content Placeholder 2"/>
          <p:cNvSpPr>
            <a:spLocks noGrp="1"/>
          </p:cNvSpPr>
          <p:nvPr>
            <p:ph idx="1"/>
          </p:nvPr>
        </p:nvSpPr>
        <p:spPr>
          <a:xfrm>
            <a:off x="838200" y="1690688"/>
            <a:ext cx="10515600" cy="4351338"/>
          </a:xfrm>
        </p:spPr>
        <p:txBody>
          <a:bodyPr>
            <a:normAutofit/>
          </a:bodyPr>
          <a:lstStyle/>
          <a:p>
            <a:r>
              <a:rPr lang="en-US" dirty="0" smtClean="0"/>
              <a:t>Relating </a:t>
            </a:r>
            <a:r>
              <a:rPr lang="en-US" dirty="0"/>
              <a:t>is simply responding to one thing in terms of </a:t>
            </a:r>
            <a:r>
              <a:rPr lang="en-US" dirty="0" smtClean="0"/>
              <a:t>another</a:t>
            </a:r>
          </a:p>
          <a:p>
            <a:pPr marL="0" indent="0">
              <a:buNone/>
            </a:pPr>
            <a:endParaRPr lang="en-US" dirty="0"/>
          </a:p>
        </p:txBody>
      </p:sp>
      <p:pic>
        <p:nvPicPr>
          <p:cNvPr id="4" name="Picture 3"/>
          <p:cNvPicPr>
            <a:picLocks noChangeAspect="1"/>
          </p:cNvPicPr>
          <p:nvPr/>
        </p:nvPicPr>
        <p:blipFill>
          <a:blip r:embed="rId3"/>
          <a:stretch>
            <a:fillRect/>
          </a:stretch>
        </p:blipFill>
        <p:spPr>
          <a:xfrm>
            <a:off x="2720003" y="2371725"/>
            <a:ext cx="6751994" cy="4486275"/>
          </a:xfrm>
          <a:prstGeom prst="rect">
            <a:avLst/>
          </a:prstGeom>
        </p:spPr>
      </p:pic>
      <p:sp>
        <p:nvSpPr>
          <p:cNvPr id="6" name="Rounded Rectangle 5"/>
          <p:cNvSpPr/>
          <p:nvPr/>
        </p:nvSpPr>
        <p:spPr>
          <a:xfrm>
            <a:off x="8077200" y="3086100"/>
            <a:ext cx="2771775" cy="152876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8436461" y="5245893"/>
            <a:ext cx="2771775" cy="152876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477461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2649</TotalTime>
  <Words>8621</Words>
  <Application>Microsoft Macintosh PowerPoint</Application>
  <PresentationFormat>Custom</PresentationFormat>
  <Paragraphs>876</Paragraphs>
  <Slides>85</Slides>
  <Notes>55</Notes>
  <HiddenSlides>0</HiddenSlides>
  <MMClips>0</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Office Theme</vt:lpstr>
      <vt:lpstr>Self in Practice </vt:lpstr>
      <vt:lpstr>Informed Consent and Confidentiality</vt:lpstr>
      <vt:lpstr>PowerPoint Presentation</vt:lpstr>
      <vt:lpstr>Self Matters</vt:lpstr>
      <vt:lpstr>Where is your ‘self’?</vt:lpstr>
      <vt:lpstr>PowerPoint Presentation</vt:lpstr>
      <vt:lpstr>PowerPoint Presentation</vt:lpstr>
      <vt:lpstr>Relational Frame Theory</vt:lpstr>
      <vt:lpstr>Relational Framing</vt:lpstr>
      <vt:lpstr>PowerPoint Presentation</vt:lpstr>
      <vt:lpstr>PowerPoint Presentation</vt:lpstr>
      <vt:lpstr>PowerPoint Presentation</vt:lpstr>
      <vt:lpstr>PowerPoint Presentation</vt:lpstr>
      <vt:lpstr>PowerPoint Presentation</vt:lpstr>
      <vt:lpstr>PowerPoint Presentation</vt:lpstr>
      <vt:lpstr>Skinners vs CBS Interpretation of Self</vt:lpstr>
      <vt:lpstr>Self-ing</vt:lpstr>
      <vt:lpstr>CBS and the Self</vt:lpstr>
      <vt:lpstr>A sense of self and a sense of other develop in tandem</vt:lpstr>
      <vt:lpstr>RFT clinical framework</vt:lpstr>
      <vt:lpstr>Context sensitivity</vt:lpstr>
      <vt:lpstr>Context sensitivity</vt:lpstr>
      <vt:lpstr>Context insensitivity </vt:lpstr>
      <vt:lpstr>PowerPoint Presentation</vt:lpstr>
      <vt:lpstr>Transforming functions to alter the context</vt:lpstr>
      <vt:lpstr>PowerPoint Presentation</vt:lpstr>
      <vt:lpstr>How do we do it?</vt:lpstr>
      <vt:lpstr>PowerPoint Presentation</vt:lpstr>
      <vt:lpstr>Functional Coherence</vt:lpstr>
      <vt:lpstr>Why is coherence an issue?</vt:lpstr>
      <vt:lpstr>The Dark Side of Coherence</vt:lpstr>
      <vt:lpstr>How does the clinical RFT framework apply to the self?</vt:lpstr>
      <vt:lpstr>PowerPoint Presentation</vt:lpstr>
      <vt:lpstr>PowerPoint Presentation</vt:lpstr>
      <vt:lpstr>PowerPoint Presentation</vt:lpstr>
      <vt:lpstr>The Verbal Self </vt:lpstr>
      <vt:lpstr>The Verbal Self Concept</vt:lpstr>
      <vt:lpstr>Noticing Perspective</vt:lpstr>
      <vt:lpstr>ACT and The Three Selves</vt:lpstr>
      <vt:lpstr>Moran, Almada &amp; McHugh (2018)</vt:lpstr>
      <vt:lpstr>Self as Content</vt:lpstr>
      <vt:lpstr>Self Content issues to be targeted</vt:lpstr>
      <vt:lpstr>Relationship between believing thoughts about the self, psychological flexibility and general well being  - Duff, Larsson &amp; McHugh (2016)</vt:lpstr>
      <vt:lpstr>Reason Giving</vt:lpstr>
      <vt:lpstr>PowerPoint Presentation</vt:lpstr>
      <vt:lpstr>Self as Process</vt:lpstr>
      <vt:lpstr>Self as Process</vt:lpstr>
      <vt:lpstr>Self as Process and Relations of Coordination and Distinction</vt:lpstr>
      <vt:lpstr>Self as Process and Relations of Coordination and Distinction</vt:lpstr>
      <vt:lpstr>How do self as process problems emerge? Issues with discriminating own experiences</vt:lpstr>
      <vt:lpstr>How to develop self as process  </vt:lpstr>
      <vt:lpstr>Self as Context</vt:lpstr>
      <vt:lpstr>Self as Context Definition</vt:lpstr>
      <vt:lpstr>Self as Context Exercises</vt:lpstr>
      <vt:lpstr>  How can we find a balance between stability in the self and variability in the behavioural repertoire?   </vt:lpstr>
      <vt:lpstr>Camera metaphor</vt:lpstr>
      <vt:lpstr>PowerPoint Presentation</vt:lpstr>
      <vt:lpstr>Self as Context - Flexible Self-ing- How to Do It </vt:lpstr>
      <vt:lpstr>I as Various</vt:lpstr>
      <vt:lpstr>Variability in Perspective</vt:lpstr>
      <vt:lpstr>I as Various</vt:lpstr>
      <vt:lpstr>Exercise</vt:lpstr>
      <vt:lpstr>I as Perspective</vt:lpstr>
      <vt:lpstr>I as Perspective: Noticing Common Perspective Across Experiences</vt:lpstr>
      <vt:lpstr>I as Perspective: Noticing common perspective across points of view</vt:lpstr>
      <vt:lpstr>I as Perspective exercise</vt:lpstr>
      <vt:lpstr>I as Perspective via perspective relations</vt:lpstr>
      <vt:lpstr>I as Container</vt:lpstr>
      <vt:lpstr>I as Container: Emphasizing the hierarchical dimension of the self  </vt:lpstr>
      <vt:lpstr>Hierarchy</vt:lpstr>
      <vt:lpstr>I as Container: Emphasizing the distinction between the self and the experiences </vt:lpstr>
      <vt:lpstr>Self as Context Research </vt:lpstr>
      <vt:lpstr>  Self Intervention: Hierarchical versus Distinction Relations </vt:lpstr>
      <vt:lpstr>PowerPoint Presentation</vt:lpstr>
      <vt:lpstr>Using Hierarchical Relations to improve your SAC interventions…</vt:lpstr>
      <vt:lpstr>I as Flexible</vt:lpstr>
      <vt:lpstr>I as Flexible: Noticing impact of context </vt:lpstr>
      <vt:lpstr>I as Flexible: Noticing the impact of behaviours</vt:lpstr>
      <vt:lpstr>I as Flexible: Linking Causes and Consequences</vt:lpstr>
      <vt:lpstr>I as Flexible</vt:lpstr>
      <vt:lpstr>I as Flexible: Noticing the impact of context</vt:lpstr>
      <vt:lpstr>PowerPoint Presentation</vt:lpstr>
      <vt:lpstr>Geoff – Self-ing Issue</vt:lpstr>
      <vt:lpstr>PowerPoint Presentation</vt:lpstr>
      <vt:lpstr>Questions?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McHugh</dc:creator>
  <cp:lastModifiedBy>Aisling Curtin</cp:lastModifiedBy>
  <cp:revision>90</cp:revision>
  <cp:lastPrinted>2018-04-04T15:15:03Z</cp:lastPrinted>
  <dcterms:created xsi:type="dcterms:W3CDTF">2018-02-11T20:09:17Z</dcterms:created>
  <dcterms:modified xsi:type="dcterms:W3CDTF">2018-07-27T12:02:03Z</dcterms:modified>
</cp:coreProperties>
</file>